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9.xml" ContentType="application/vnd.openxmlformats-officedocument.presentationml.slide+xml"/>
  <Override PartName="/ppt/notesSlides/notesSlide45.xml" ContentType="application/vnd.openxmlformats-officedocument.presentationml.notesSlide+xml"/>
  <Override PartName="/ppt/slides/slide47.xml" ContentType="application/vnd.openxmlformats-officedocument.presentationml.slide+xml"/>
  <Override PartName="/ppt/notesSlides/notesSlide55.xml" ContentType="application/vnd.openxmlformats-officedocument.presentationml.notesSlide+xml"/>
  <Override PartName="/ppt/slides/slide56.xml" ContentType="application/vnd.openxmlformats-officedocument.presentationml.slide+xml"/>
  <Override PartName="/ppt/notesMasters/notesMaster1.xml" ContentType="application/vnd.openxmlformats-officedocument.presentationml.notesMaster+xml"/>
  <Override PartName="/ppt/notesSlides/notesSlide64.xml" ContentType="application/vnd.openxmlformats-officedocument.presentationml.notesSlide+xml"/>
  <Override PartName="/ppt/diagrams/drawing1.xml" ContentType="application/vnd.ms-office.drawingml.diagramDrawing+xml"/>
  <Override PartName="/ppt/theme/theme1.xml" ContentType="application/vnd.openxmlformats-officedocument.theme+xml"/>
  <Override PartName="/ppt/notesSlides/notesSlide2.xml" ContentType="application/vnd.openxmlformats-officedocument.presentationml.notesSlide+xml"/>
  <Default Extension="jpeg" ContentType="image/jpeg"/>
  <Override PartName="/ppt/notesSlides/notesSlide11.xml" ContentType="application/vnd.openxmlformats-officedocument.presentationml.notesSlide+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diagrams/quickStyle1.xml" ContentType="application/vnd.openxmlformats-officedocument.drawingml.diagramStyle+xml"/>
  <Override PartName="/ppt/slides/slide42.xml" ContentType="application/vnd.openxmlformats-officedocument.presentationml.slide+xml"/>
  <Override PartName="/ppt/notesSlides/notesSlide17.xml" ContentType="application/vnd.openxmlformats-officedocument.presentationml.notesSlide+xml"/>
  <Override PartName="/ppt/notesSlides/notesSlide50.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notesSlides/notesSlide46.xml" ContentType="application/vnd.openxmlformats-officedocument.presentationml.notesSlide+xml"/>
  <Override PartName="/ppt/slides/slide48.xml" ContentType="application/vnd.openxmlformats-officedocument.presentationml.slide+xml"/>
  <Override PartName="/ppt/notesSlides/notesSlide56.xml" ContentType="application/vnd.openxmlformats-officedocument.presentationml.notesSlide+xml"/>
  <Override PartName="/ppt/slides/slide57.xml" ContentType="application/vnd.openxmlformats-officedocument.presentationml.slide+xml"/>
  <Override PartName="/ppt/notesSlides/notesSlide65.xml" ContentType="application/vnd.openxmlformats-officedocument.presentationml.notesSlide+xml"/>
  <Override PartName="/ppt/theme/theme2.xml" ContentType="application/vnd.openxmlformats-officedocument.theme+xml"/>
  <Override PartName="/ppt/diagrams/data1.xml" ContentType="application/vnd.openxmlformats-officedocument.drawingml.diagramData+xml"/>
  <Override PartName="/ppt/notesSlides/notesSlide3.xml" ContentType="application/vnd.openxmlformats-officedocument.presentationml.notesSlide+xml"/>
  <Default Extension="emf" ContentType="image/x-emf"/>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Override PartName="/ppt/notesSlides/notesSlide41.xml" ContentType="application/vnd.openxmlformats-officedocument.presentationml.notesSlide+xml"/>
  <Override PartName="/ppt/slideLayouts/slideLayout6.xml" ContentType="application/vnd.openxmlformats-officedocument.presentationml.slideLayout+xml"/>
  <Default Extension="xml" ContentType="application/xml"/>
  <Override PartName="/ppt/slides/slide43.xml" ContentType="application/vnd.openxmlformats-officedocument.presentationml.slide+xml"/>
  <Override PartName="/ppt/tableStyles.xml" ContentType="application/vnd.openxmlformats-officedocument.presentationml.tableStyles+xml"/>
  <Override PartName="/ppt/notesSlides/notesSlide18.xml" ContentType="application/vnd.openxmlformats-officedocument.presentationml.notesSlide+xml"/>
  <Override PartName="/ppt/notesSlides/notesSlide51.xml" ContentType="application/vnd.openxmlformats-officedocument.presentationml.notesSlide+xml"/>
  <Override PartName="/ppt/slides/slide52.xml" ContentType="application/vnd.openxmlformats-officedocument.presentationml.slide+xml"/>
  <Override PartName="/ppt/notesSlides/notesSlide60.xml" ContentType="application/vnd.openxmlformats-officedocument.presentationml.notes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slides/slide62.xml" ContentType="application/vnd.openxmlformats-officedocument.presentationml.slide+xml"/>
  <Override PartName="/ppt/notesSlides/notesSlide37.xml" ContentType="application/vnd.openxmlformats-officedocument.presentationml.notesSlide+xml"/>
  <Override PartName="/docProps/app.xml" ContentType="application/vnd.openxmlformats-officedocument.extended-properties+xml"/>
  <Override PartName="/ppt/slides/slide39.xml" ContentType="application/vnd.openxmlformats-officedocument.presentationml.slide+xml"/>
  <Override PartName="/ppt/notesSlides/notesSlide47.xml" ContentType="application/vnd.openxmlformats-officedocument.presentationml.notesSlide+xml"/>
  <Override PartName="/ppt/slides/slide49.xml" ContentType="application/vnd.openxmlformats-officedocument.presentationml.slide+xml"/>
  <Override PartName="/ppt/notesSlides/notesSlide57.xml" ContentType="application/vnd.openxmlformats-officedocument.presentationml.notesSlide+xml"/>
  <Override PartName="/ppt/slides/slide58.xml" ContentType="application/vnd.openxmlformats-officedocument.presentationml.slide+xml"/>
  <Override PartName="/docProps/core.xml" ContentType="application/vnd.openxmlformats-package.core-properties+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Default Extension="gif" ContentType="image/gif"/>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Override PartName="/ppt/notesSlides/notesSlide42.xml" ContentType="application/vnd.openxmlformats-officedocument.presentationml.notesSlide+xml"/>
  <Override PartName="/ppt/slideLayouts/slideLayout7.xml" ContentType="application/vnd.openxmlformats-officedocument.presentationml.slideLayout+xml"/>
  <Default Extension="png" ContentType="image/png"/>
  <Override PartName="/ppt/slides/slide44.xml" ContentType="application/vnd.openxmlformats-officedocument.presentationml.slide+xml"/>
  <Override PartName="/ppt/notesSlides/notesSlide19.xml" ContentType="application/vnd.openxmlformats-officedocument.presentationml.notesSlide+xml"/>
  <Override PartName="/ppt/notesSlides/notesSlide52.xml" ContentType="application/vnd.openxmlformats-officedocument.presentationml.notesSlide+xml"/>
  <Override PartName="/ppt/slides/slide53.xml" ContentType="application/vnd.openxmlformats-officedocument.presentationml.slide+xml"/>
  <Override PartName="/ppt/notesSlides/notesSlide61.xml" ContentType="application/vnd.openxmlformats-officedocument.presentationml.notesSlide+xml"/>
  <Override PartName="/ppt/notesSlides/notesSlide29.xml" ContentType="application/vnd.openxmlformats-officedocument.presentationml.notesSlide+xml"/>
  <Override PartName="/ppt/slideLayouts/slideLayout12.xml" ContentType="application/vnd.openxmlformats-officedocument.presentationml.slideLayout+xml"/>
  <Override PartName="/ppt/slides/slide63.xml" ContentType="application/vnd.openxmlformats-officedocument.presentationml.slide+xml"/>
  <Override PartName="/ppt/notesSlides/notesSlide38.xml" ContentType="application/vnd.openxmlformats-officedocument.presentationml.notesSlide+xml"/>
  <Override PartName="/ppt/notesSlides/notesSlide48.xml" ContentType="application/vnd.openxmlformats-officedocument.presentationml.notesSlide+xml"/>
  <Override PartName="/ppt/notesSlides/notesSlide58.xml" ContentType="application/vnd.openxmlformats-officedocument.presentationml.notesSlide+xml"/>
  <Override PartName="/ppt/slides/slide59.xml" ContentType="application/vnd.openxmlformats-officedocument.presentationml.slide+xml"/>
  <Override PartName="/ppt/notesSlides/notesSlide5.xml" ContentType="application/vnd.openxmlformats-officedocument.presentationml.notesSlide+xml"/>
  <Override PartName="/ppt/slides/slide10.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notesSlides/notesSlide34.xml" ContentType="application/vnd.openxmlformats-officedocument.presentationml.notesSlide+xml"/>
  <Override PartName="/ppt/slides/slide35.xml" ContentType="application/vnd.openxmlformats-officedocument.presentationml.slide+xml"/>
  <Override PartName="/ppt/slides/slide7.xml" ContentType="application/vnd.openxmlformats-officedocument.presentationml.slide+xml"/>
  <Override PartName="/ppt/notesSlides/notesSlide43.xml" ContentType="application/vnd.openxmlformats-officedocument.presentationml.notesSlide+xml"/>
  <Override PartName="/ppt/slideLayouts/slideLayout8.xml" ContentType="application/vnd.openxmlformats-officedocument.presentationml.slideLayout+xml"/>
  <Override PartName="/ppt/slides/slide45.xml" ContentType="application/vnd.openxmlformats-officedocument.presentationml.slide+xml"/>
  <Override PartName="/ppt/notesSlides/notesSlide53.xml" ContentType="application/vnd.openxmlformats-officedocument.presentationml.notesSlide+xml"/>
  <Override PartName="/ppt/slides/slide54.xml" ContentType="application/vnd.openxmlformats-officedocument.presentationml.slide+xml"/>
  <Override PartName="/ppt/notesSlides/notesSlide62.xml" ContentType="application/vnd.openxmlformats-officedocument.presentationml.notesSlide+xml"/>
  <Override PartName="/ppt/slides/slide6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49.xml" ContentType="application/vnd.openxmlformats-officedocument.presentationml.notesSlide+xml"/>
  <Override PartName="/ppt/presentation.xml" ContentType="application/vnd.openxmlformats-officedocument.presentationml.presentation.main+xml"/>
  <Override PartName="/ppt/notesSlides/notesSlide59.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Layouts/slideLayout9.xml" ContentType="application/vnd.openxmlformats-officedocument.presentationml.slideLayout+xml"/>
  <Override PartName="/ppt/slides/slide46.xml" ContentType="application/vnd.openxmlformats-officedocument.presentationml.slide+xml"/>
  <Override PartName="/ppt/notesSlides/notesSlide54.xml" ContentType="application/vnd.openxmlformats-officedocument.presentationml.notesSlide+xml"/>
  <Override PartName="/ppt/diagrams/colors1.xml" ContentType="application/vnd.openxmlformats-officedocument.drawingml.diagramColors+xml"/>
  <Override PartName="/ppt/slides/slide55.xml" ContentType="application/vnd.openxmlformats-officedocument.presentationml.slide+xml"/>
  <Override PartName="/ppt/notesSlides/notesSlide63.xml" ContentType="application/vnd.openxmlformats-officedocument.presentationml.notesSlide+xml"/>
  <Override PartName="/ppt/slides/slide65.xml" ContentType="application/vnd.openxmlformats-officedocument.presentationml.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67"/>
  </p:notesMasterIdLst>
  <p:sldIdLst>
    <p:sldId id="322" r:id="rId2"/>
    <p:sldId id="323" r:id="rId3"/>
    <p:sldId id="340" r:id="rId4"/>
    <p:sldId id="341" r:id="rId5"/>
    <p:sldId id="343" r:id="rId6"/>
    <p:sldId id="342" r:id="rId7"/>
    <p:sldId id="301" r:id="rId8"/>
    <p:sldId id="347" r:id="rId9"/>
    <p:sldId id="348" r:id="rId10"/>
    <p:sldId id="349" r:id="rId11"/>
    <p:sldId id="350" r:id="rId12"/>
    <p:sldId id="351" r:id="rId13"/>
    <p:sldId id="352" r:id="rId14"/>
    <p:sldId id="353" r:id="rId15"/>
    <p:sldId id="354" r:id="rId16"/>
    <p:sldId id="355" r:id="rId17"/>
    <p:sldId id="356" r:id="rId18"/>
    <p:sldId id="357" r:id="rId19"/>
    <p:sldId id="358" r:id="rId20"/>
    <p:sldId id="359" r:id="rId21"/>
    <p:sldId id="384" r:id="rId22"/>
    <p:sldId id="360" r:id="rId23"/>
    <p:sldId id="361" r:id="rId24"/>
    <p:sldId id="362" r:id="rId25"/>
    <p:sldId id="363" r:id="rId26"/>
    <p:sldId id="364" r:id="rId27"/>
    <p:sldId id="365" r:id="rId28"/>
    <p:sldId id="385" r:id="rId29"/>
    <p:sldId id="366" r:id="rId30"/>
    <p:sldId id="367" r:id="rId31"/>
    <p:sldId id="368" r:id="rId32"/>
    <p:sldId id="369" r:id="rId33"/>
    <p:sldId id="370" r:id="rId34"/>
    <p:sldId id="371" r:id="rId35"/>
    <p:sldId id="372" r:id="rId36"/>
    <p:sldId id="373" r:id="rId37"/>
    <p:sldId id="374" r:id="rId38"/>
    <p:sldId id="375" r:id="rId39"/>
    <p:sldId id="376" r:id="rId40"/>
    <p:sldId id="324" r:id="rId41"/>
    <p:sldId id="325" r:id="rId42"/>
    <p:sldId id="326" r:id="rId43"/>
    <p:sldId id="327" r:id="rId44"/>
    <p:sldId id="328" r:id="rId45"/>
    <p:sldId id="329" r:id="rId46"/>
    <p:sldId id="386" r:id="rId47"/>
    <p:sldId id="330" r:id="rId48"/>
    <p:sldId id="387" r:id="rId49"/>
    <p:sldId id="346" r:id="rId50"/>
    <p:sldId id="377" r:id="rId51"/>
    <p:sldId id="378" r:id="rId52"/>
    <p:sldId id="379" r:id="rId53"/>
    <p:sldId id="380" r:id="rId54"/>
    <p:sldId id="381" r:id="rId55"/>
    <p:sldId id="382" r:id="rId56"/>
    <p:sldId id="332" r:id="rId57"/>
    <p:sldId id="345" r:id="rId58"/>
    <p:sldId id="333" r:id="rId59"/>
    <p:sldId id="334" r:id="rId60"/>
    <p:sldId id="335" r:id="rId61"/>
    <p:sldId id="336" r:id="rId62"/>
    <p:sldId id="337" r:id="rId63"/>
    <p:sldId id="338" r:id="rId64"/>
    <p:sldId id="383" r:id="rId65"/>
    <p:sldId id="339" r:id="rId66"/>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vertBarState="maximized">
    <p:restoredLeft sz="22684" autoAdjust="0"/>
    <p:restoredTop sz="66528" autoAdjust="0"/>
  </p:normalViewPr>
  <p:slideViewPr>
    <p:cSldViewPr>
      <p:cViewPr>
        <p:scale>
          <a:sx n="100" d="100"/>
          <a:sy n="100" d="100"/>
        </p:scale>
        <p:origin x="-1184" y="-464"/>
      </p:cViewPr>
      <p:guideLst>
        <p:guide orient="horz" pos="2160"/>
        <p:guide pos="2880"/>
      </p:guideLst>
    </p:cSldViewPr>
  </p:slideViewPr>
  <p:outlineViewPr>
    <p:cViewPr>
      <p:scale>
        <a:sx n="33" d="100"/>
        <a:sy n="33" d="100"/>
      </p:scale>
      <p:origin x="0" y="1395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844" y="-108"/>
      </p:cViewPr>
      <p:guideLst>
        <p:guide orient="horz" pos="2952"/>
        <p:guide pos="2232"/>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notesMaster" Target="notesMasters/notesMaster1.xml"/><Relationship Id="rId68" Type="http://schemas.openxmlformats.org/officeDocument/2006/relationships/printerSettings" Target="printerSettings/printerSettings1.bin"/><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8E1A40-E03A-487B-B9C1-0D6031F5B110}"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5215E78B-0B57-418D-9B74-2F39245FB424}">
      <dgm:prSet phldrT="[Text]" custT="1"/>
      <dgm:spPr/>
      <dgm:t>
        <a:bodyPr/>
        <a:lstStyle/>
        <a:p>
          <a:r>
            <a:rPr lang="en-US" sz="2400" b="1" dirty="0" smtClean="0"/>
            <a:t>YOUR Activities</a:t>
          </a:r>
          <a:endParaRPr lang="en-US" sz="2400" b="1" dirty="0"/>
        </a:p>
      </dgm:t>
    </dgm:pt>
    <dgm:pt modelId="{1CF9A380-EFD6-4D24-A8F9-CDD3C229545C}" type="parTrans" cxnId="{F9452DB3-1007-4D4F-806A-A8822C00BED3}">
      <dgm:prSet/>
      <dgm:spPr/>
      <dgm:t>
        <a:bodyPr/>
        <a:lstStyle/>
        <a:p>
          <a:endParaRPr lang="en-US"/>
        </a:p>
      </dgm:t>
    </dgm:pt>
    <dgm:pt modelId="{31BDBF49-E481-45DC-8472-0F6A08DEFE79}" type="sibTrans" cxnId="{F9452DB3-1007-4D4F-806A-A8822C00BED3}">
      <dgm:prSet/>
      <dgm:spPr/>
      <dgm:t>
        <a:bodyPr/>
        <a:lstStyle/>
        <a:p>
          <a:endParaRPr lang="en-US"/>
        </a:p>
      </dgm:t>
    </dgm:pt>
    <dgm:pt modelId="{C9613160-9BBC-4E3E-9181-6CC54A29E04D}">
      <dgm:prSet phldrT="[Text]" custT="1"/>
      <dgm:spPr/>
      <dgm:t>
        <a:bodyPr/>
        <a:lstStyle/>
        <a:p>
          <a:r>
            <a:rPr lang="en-US" sz="2400" b="1" dirty="0" smtClean="0"/>
            <a:t>PARENT’S Activities</a:t>
          </a:r>
          <a:endParaRPr lang="en-US" sz="2400" b="1" dirty="0"/>
        </a:p>
      </dgm:t>
    </dgm:pt>
    <dgm:pt modelId="{B5CFF90A-D71C-400E-BFA3-424968F63FFE}" type="parTrans" cxnId="{87906BF9-8812-4CD7-B4FC-ED172363073B}">
      <dgm:prSet/>
      <dgm:spPr/>
      <dgm:t>
        <a:bodyPr/>
        <a:lstStyle/>
        <a:p>
          <a:endParaRPr lang="en-US"/>
        </a:p>
      </dgm:t>
    </dgm:pt>
    <dgm:pt modelId="{A509520D-CCDE-448F-B303-FC0DFBE6308C}" type="sibTrans" cxnId="{87906BF9-8812-4CD7-B4FC-ED172363073B}">
      <dgm:prSet/>
      <dgm:spPr/>
      <dgm:t>
        <a:bodyPr/>
        <a:lstStyle/>
        <a:p>
          <a:endParaRPr lang="en-US"/>
        </a:p>
      </dgm:t>
    </dgm:pt>
    <dgm:pt modelId="{DBD879FB-165C-4051-8DE5-949B2A82C904}">
      <dgm:prSet phldrT="[Text]" custT="1"/>
      <dgm:spPr/>
      <dgm:t>
        <a:bodyPr/>
        <a:lstStyle/>
        <a:p>
          <a:r>
            <a:rPr lang="en-US" sz="2400" b="1" dirty="0" smtClean="0"/>
            <a:t>CHILD’S  Activities</a:t>
          </a:r>
          <a:endParaRPr lang="en-US" sz="2400" b="1" dirty="0"/>
        </a:p>
      </dgm:t>
    </dgm:pt>
    <dgm:pt modelId="{78E66628-FA7B-4618-A43F-AB1ECC0A121A}" type="parTrans" cxnId="{990D6F27-013D-4DEE-93B1-D94E219F9A31}">
      <dgm:prSet/>
      <dgm:spPr/>
      <dgm:t>
        <a:bodyPr/>
        <a:lstStyle/>
        <a:p>
          <a:endParaRPr lang="en-US"/>
        </a:p>
      </dgm:t>
    </dgm:pt>
    <dgm:pt modelId="{0E5F5B6E-C34A-4562-93FB-B29106CE4BAF}" type="sibTrans" cxnId="{990D6F27-013D-4DEE-93B1-D94E219F9A31}">
      <dgm:prSet/>
      <dgm:spPr/>
      <dgm:t>
        <a:bodyPr/>
        <a:lstStyle/>
        <a:p>
          <a:endParaRPr lang="en-US"/>
        </a:p>
      </dgm:t>
    </dgm:pt>
    <dgm:pt modelId="{0B68C3F3-7CAA-46A3-A43B-E2A5A646B76F}" type="pres">
      <dgm:prSet presAssocID="{4E8E1A40-E03A-487B-B9C1-0D6031F5B110}" presName="Name0" presStyleCnt="0">
        <dgm:presLayoutVars>
          <dgm:chMax val="7"/>
          <dgm:chPref val="7"/>
          <dgm:dir/>
          <dgm:animLvl val="lvl"/>
        </dgm:presLayoutVars>
      </dgm:prSet>
      <dgm:spPr/>
      <dgm:t>
        <a:bodyPr/>
        <a:lstStyle/>
        <a:p>
          <a:endParaRPr lang="en-US"/>
        </a:p>
      </dgm:t>
    </dgm:pt>
    <dgm:pt modelId="{FC4D18AD-A8CB-4E2C-B69A-0C83B4A6FEB9}" type="pres">
      <dgm:prSet presAssocID="{5215E78B-0B57-418D-9B74-2F39245FB424}" presName="Accent1" presStyleCnt="0"/>
      <dgm:spPr/>
    </dgm:pt>
    <dgm:pt modelId="{1B643BE7-7CD0-469A-8ABB-E7E63C8D73E4}" type="pres">
      <dgm:prSet presAssocID="{5215E78B-0B57-418D-9B74-2F39245FB424}" presName="Accent" presStyleLbl="node1" presStyleIdx="0" presStyleCnt="3"/>
      <dgm:spPr/>
    </dgm:pt>
    <dgm:pt modelId="{23EA3AD0-F117-420F-8742-4435405F36C2}" type="pres">
      <dgm:prSet presAssocID="{5215E78B-0B57-418D-9B74-2F39245FB424}" presName="Parent1" presStyleLbl="revTx" presStyleIdx="0" presStyleCnt="3">
        <dgm:presLayoutVars>
          <dgm:chMax val="1"/>
          <dgm:chPref val="1"/>
          <dgm:bulletEnabled val="1"/>
        </dgm:presLayoutVars>
      </dgm:prSet>
      <dgm:spPr/>
      <dgm:t>
        <a:bodyPr/>
        <a:lstStyle/>
        <a:p>
          <a:endParaRPr lang="en-US"/>
        </a:p>
      </dgm:t>
    </dgm:pt>
    <dgm:pt modelId="{E843831C-D846-470D-8640-2F0FCD1B9171}" type="pres">
      <dgm:prSet presAssocID="{C9613160-9BBC-4E3E-9181-6CC54A29E04D}" presName="Accent2" presStyleCnt="0"/>
      <dgm:spPr/>
    </dgm:pt>
    <dgm:pt modelId="{F568D52A-CC14-42CF-9B52-5E86804005AF}" type="pres">
      <dgm:prSet presAssocID="{C9613160-9BBC-4E3E-9181-6CC54A29E04D}" presName="Accent" presStyleLbl="node1" presStyleIdx="1" presStyleCnt="3"/>
      <dgm:spPr/>
    </dgm:pt>
    <dgm:pt modelId="{10E5A1CB-8293-4A2B-916B-F9B0874A5F1C}" type="pres">
      <dgm:prSet presAssocID="{C9613160-9BBC-4E3E-9181-6CC54A29E04D}" presName="Parent2" presStyleLbl="revTx" presStyleIdx="1" presStyleCnt="3">
        <dgm:presLayoutVars>
          <dgm:chMax val="1"/>
          <dgm:chPref val="1"/>
          <dgm:bulletEnabled val="1"/>
        </dgm:presLayoutVars>
      </dgm:prSet>
      <dgm:spPr/>
      <dgm:t>
        <a:bodyPr/>
        <a:lstStyle/>
        <a:p>
          <a:endParaRPr lang="en-US"/>
        </a:p>
      </dgm:t>
    </dgm:pt>
    <dgm:pt modelId="{E5852DDB-4F80-4F7A-95CC-A9C53261B62E}" type="pres">
      <dgm:prSet presAssocID="{DBD879FB-165C-4051-8DE5-949B2A82C904}" presName="Accent3" presStyleCnt="0"/>
      <dgm:spPr/>
    </dgm:pt>
    <dgm:pt modelId="{FB5372A0-C1E1-4235-B8C8-D3650E8B9DA5}" type="pres">
      <dgm:prSet presAssocID="{DBD879FB-165C-4051-8DE5-949B2A82C904}" presName="Accent" presStyleLbl="node1" presStyleIdx="2" presStyleCnt="3"/>
      <dgm:spPr/>
    </dgm:pt>
    <dgm:pt modelId="{E1F1F436-C750-4E1E-B0A7-77EE696BF3FE}" type="pres">
      <dgm:prSet presAssocID="{DBD879FB-165C-4051-8DE5-949B2A82C904}" presName="Parent3" presStyleLbl="revTx" presStyleIdx="2" presStyleCnt="3">
        <dgm:presLayoutVars>
          <dgm:chMax val="1"/>
          <dgm:chPref val="1"/>
          <dgm:bulletEnabled val="1"/>
        </dgm:presLayoutVars>
      </dgm:prSet>
      <dgm:spPr/>
      <dgm:t>
        <a:bodyPr/>
        <a:lstStyle/>
        <a:p>
          <a:endParaRPr lang="en-US"/>
        </a:p>
      </dgm:t>
    </dgm:pt>
  </dgm:ptLst>
  <dgm:cxnLst>
    <dgm:cxn modelId="{B94BA90F-FFD8-4F89-85EE-5BD8D979BBA3}" type="presOf" srcId="{4E8E1A40-E03A-487B-B9C1-0D6031F5B110}" destId="{0B68C3F3-7CAA-46A3-A43B-E2A5A646B76F}" srcOrd="0" destOrd="0" presId="urn:microsoft.com/office/officeart/2009/layout/CircleArrowProcess"/>
    <dgm:cxn modelId="{E05D9DF7-491B-4743-AC5C-638BA9F792FE}" type="presOf" srcId="{5215E78B-0B57-418D-9B74-2F39245FB424}" destId="{23EA3AD0-F117-420F-8742-4435405F36C2}" srcOrd="0" destOrd="0" presId="urn:microsoft.com/office/officeart/2009/layout/CircleArrowProcess"/>
    <dgm:cxn modelId="{87906BF9-8812-4CD7-B4FC-ED172363073B}" srcId="{4E8E1A40-E03A-487B-B9C1-0D6031F5B110}" destId="{C9613160-9BBC-4E3E-9181-6CC54A29E04D}" srcOrd="1" destOrd="0" parTransId="{B5CFF90A-D71C-400E-BFA3-424968F63FFE}" sibTransId="{A509520D-CCDE-448F-B303-FC0DFBE6308C}"/>
    <dgm:cxn modelId="{21441D3C-CA3D-442C-8D80-3338E3050579}" type="presOf" srcId="{C9613160-9BBC-4E3E-9181-6CC54A29E04D}" destId="{10E5A1CB-8293-4A2B-916B-F9B0874A5F1C}" srcOrd="0" destOrd="0" presId="urn:microsoft.com/office/officeart/2009/layout/CircleArrowProcess"/>
    <dgm:cxn modelId="{E4328041-31AE-4805-8511-80751F0A16CC}" type="presOf" srcId="{DBD879FB-165C-4051-8DE5-949B2A82C904}" destId="{E1F1F436-C750-4E1E-B0A7-77EE696BF3FE}" srcOrd="0" destOrd="0" presId="urn:microsoft.com/office/officeart/2009/layout/CircleArrowProcess"/>
    <dgm:cxn modelId="{990D6F27-013D-4DEE-93B1-D94E219F9A31}" srcId="{4E8E1A40-E03A-487B-B9C1-0D6031F5B110}" destId="{DBD879FB-165C-4051-8DE5-949B2A82C904}" srcOrd="2" destOrd="0" parTransId="{78E66628-FA7B-4618-A43F-AB1ECC0A121A}" sibTransId="{0E5F5B6E-C34A-4562-93FB-B29106CE4BAF}"/>
    <dgm:cxn modelId="{F9452DB3-1007-4D4F-806A-A8822C00BED3}" srcId="{4E8E1A40-E03A-487B-B9C1-0D6031F5B110}" destId="{5215E78B-0B57-418D-9B74-2F39245FB424}" srcOrd="0" destOrd="0" parTransId="{1CF9A380-EFD6-4D24-A8F9-CDD3C229545C}" sibTransId="{31BDBF49-E481-45DC-8472-0F6A08DEFE79}"/>
    <dgm:cxn modelId="{60C5B1B6-BFBD-474A-91E7-9621B4D2E19F}" type="presParOf" srcId="{0B68C3F3-7CAA-46A3-A43B-E2A5A646B76F}" destId="{FC4D18AD-A8CB-4E2C-B69A-0C83B4A6FEB9}" srcOrd="0" destOrd="0" presId="urn:microsoft.com/office/officeart/2009/layout/CircleArrowProcess"/>
    <dgm:cxn modelId="{F241821B-094A-4536-BE17-1EC71CA930AD}" type="presParOf" srcId="{FC4D18AD-A8CB-4E2C-B69A-0C83B4A6FEB9}" destId="{1B643BE7-7CD0-469A-8ABB-E7E63C8D73E4}" srcOrd="0" destOrd="0" presId="urn:microsoft.com/office/officeart/2009/layout/CircleArrowProcess"/>
    <dgm:cxn modelId="{B43C84CA-0FCA-4C09-80E2-15E964875EC2}" type="presParOf" srcId="{0B68C3F3-7CAA-46A3-A43B-E2A5A646B76F}" destId="{23EA3AD0-F117-420F-8742-4435405F36C2}" srcOrd="1" destOrd="0" presId="urn:microsoft.com/office/officeart/2009/layout/CircleArrowProcess"/>
    <dgm:cxn modelId="{C3749E6D-22DC-4169-BEFB-6C7A2C80DCF6}" type="presParOf" srcId="{0B68C3F3-7CAA-46A3-A43B-E2A5A646B76F}" destId="{E843831C-D846-470D-8640-2F0FCD1B9171}" srcOrd="2" destOrd="0" presId="urn:microsoft.com/office/officeart/2009/layout/CircleArrowProcess"/>
    <dgm:cxn modelId="{F6BF6CE9-A4DF-49C3-A3A2-6402D4A5728F}" type="presParOf" srcId="{E843831C-D846-470D-8640-2F0FCD1B9171}" destId="{F568D52A-CC14-42CF-9B52-5E86804005AF}" srcOrd="0" destOrd="0" presId="urn:microsoft.com/office/officeart/2009/layout/CircleArrowProcess"/>
    <dgm:cxn modelId="{77E53F79-786C-4457-986D-F1DEF483F1C6}" type="presParOf" srcId="{0B68C3F3-7CAA-46A3-A43B-E2A5A646B76F}" destId="{10E5A1CB-8293-4A2B-916B-F9B0874A5F1C}" srcOrd="3" destOrd="0" presId="urn:microsoft.com/office/officeart/2009/layout/CircleArrowProcess"/>
    <dgm:cxn modelId="{D60B2B71-7CE6-4C94-8893-1D9F39A4EB3F}" type="presParOf" srcId="{0B68C3F3-7CAA-46A3-A43B-E2A5A646B76F}" destId="{E5852DDB-4F80-4F7A-95CC-A9C53261B62E}" srcOrd="4" destOrd="0" presId="urn:microsoft.com/office/officeart/2009/layout/CircleArrowProcess"/>
    <dgm:cxn modelId="{E422092A-0F73-4180-94E0-86C3F185CB7D}" type="presParOf" srcId="{E5852DDB-4F80-4F7A-95CC-A9C53261B62E}" destId="{FB5372A0-C1E1-4235-B8C8-D3650E8B9DA5}" srcOrd="0" destOrd="0" presId="urn:microsoft.com/office/officeart/2009/layout/CircleArrowProcess"/>
    <dgm:cxn modelId="{ABC43B6F-1F52-42A6-9F3D-12924BC00EDE}" type="presParOf" srcId="{0B68C3F3-7CAA-46A3-A43B-E2A5A646B76F}" destId="{E1F1F436-C750-4E1E-B0A7-77EE696BF3FE}" srcOrd="5" destOrd="0" presId="urn:microsoft.com/office/officeart/2009/layout/CircleArrowProcess"/>
  </dgm:cxnLst>
  <dgm:bg/>
  <dgm:whole/>
  <dgm:extLst>
    <a:ext uri="http://schemas.microsoft.com/office/drawing/2008/diagram">
      <dsp:dataModelExt xmlns:dsp="http://schemas.microsoft.com/office/drawing/2008/diagram" xmlns:a="http://schemas.openxmlformats.org/drawingml/2006/main" xmlns:dgm="http://schemas.openxmlformats.org/drawingml/2006/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643BE7-7CD0-469A-8ABB-E7E63C8D73E4}">
      <dsp:nvSpPr>
        <dsp:cNvPr id="0" name=""/>
        <dsp:cNvSpPr/>
      </dsp:nvSpPr>
      <dsp:spPr>
        <a:xfrm>
          <a:off x="3081683" y="0"/>
          <a:ext cx="2860813" cy="2861249"/>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EA3AD0-F117-420F-8742-4435405F36C2}">
      <dsp:nvSpPr>
        <dsp:cNvPr id="0" name=""/>
        <dsp:cNvSpPr/>
      </dsp:nvSpPr>
      <dsp:spPr>
        <a:xfrm>
          <a:off x="3714017" y="1032997"/>
          <a:ext cx="1589699" cy="794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YOUR Activities</a:t>
          </a:r>
          <a:endParaRPr lang="en-US" sz="2400" b="1" kern="1200" dirty="0"/>
        </a:p>
      </dsp:txBody>
      <dsp:txXfrm>
        <a:off x="3714017" y="1032997"/>
        <a:ext cx="1589699" cy="794659"/>
      </dsp:txXfrm>
    </dsp:sp>
    <dsp:sp modelId="{F568D52A-CC14-42CF-9B52-5E86804005AF}">
      <dsp:nvSpPr>
        <dsp:cNvPr id="0" name=""/>
        <dsp:cNvSpPr/>
      </dsp:nvSpPr>
      <dsp:spPr>
        <a:xfrm>
          <a:off x="2287102" y="1643999"/>
          <a:ext cx="2860813" cy="2861249"/>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E5A1CB-8293-4A2B-916B-F9B0874A5F1C}">
      <dsp:nvSpPr>
        <dsp:cNvPr id="0" name=""/>
        <dsp:cNvSpPr/>
      </dsp:nvSpPr>
      <dsp:spPr>
        <a:xfrm>
          <a:off x="2922659" y="2686507"/>
          <a:ext cx="1589699" cy="794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PARENT’S Activities</a:t>
          </a:r>
          <a:endParaRPr lang="en-US" sz="2400" b="1" kern="1200" dirty="0"/>
        </a:p>
      </dsp:txBody>
      <dsp:txXfrm>
        <a:off x="2922659" y="2686507"/>
        <a:ext cx="1589699" cy="794659"/>
      </dsp:txXfrm>
    </dsp:sp>
    <dsp:sp modelId="{FB5372A0-C1E1-4235-B8C8-D3650E8B9DA5}">
      <dsp:nvSpPr>
        <dsp:cNvPr id="0" name=""/>
        <dsp:cNvSpPr/>
      </dsp:nvSpPr>
      <dsp:spPr>
        <a:xfrm>
          <a:off x="3285298" y="3484732"/>
          <a:ext cx="2457882" cy="2458867"/>
        </a:xfrm>
        <a:prstGeom prst="blockArc">
          <a:avLst>
            <a:gd name="adj1" fmla="val 13500000"/>
            <a:gd name="adj2" fmla="val 10800000"/>
            <a:gd name="adj3" fmla="val 1274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F1F436-C750-4E1E-B0A7-77EE696BF3FE}">
      <dsp:nvSpPr>
        <dsp:cNvPr id="0" name=""/>
        <dsp:cNvSpPr/>
      </dsp:nvSpPr>
      <dsp:spPr>
        <a:xfrm>
          <a:off x="3717778" y="4342394"/>
          <a:ext cx="1589699" cy="794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CHILD’S  Activities</a:t>
          </a:r>
          <a:endParaRPr lang="en-US" sz="2400" b="1" kern="1200" dirty="0"/>
        </a:p>
      </dsp:txBody>
      <dsp:txXfrm>
        <a:off x="3717778" y="4342394"/>
        <a:ext cx="1589699" cy="79465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fld id="{B68D25EE-63A4-49AC-B3C0-721EEA3DD869}" type="datetimeFigureOut">
              <a:rPr lang="en-US" smtClean="0"/>
              <a:pPr/>
              <a:t>1/20/11</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69CF2C6F-B3EF-4F06-8AB1-2F112EB220FF}"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23627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460">
              <a:defRPr/>
            </a:pPr>
            <a:r>
              <a:rPr lang="en-US" dirty="0"/>
              <a:t>Good afternoon, everyone.  Thank you for joining today’s </a:t>
            </a:r>
            <a:r>
              <a:rPr lang="en-US" dirty="0" err="1"/>
              <a:t>webinar</a:t>
            </a:r>
            <a:r>
              <a:rPr lang="en-US" dirty="0"/>
              <a:t>.  We will start in 1 minute.</a:t>
            </a:r>
          </a:p>
          <a:p>
            <a:pPr defTabSz="940460">
              <a:defRPr/>
            </a:pPr>
            <a:endParaRPr lang="en-US" dirty="0"/>
          </a:p>
          <a:p>
            <a:pPr defTabSz="940460">
              <a:defRPr/>
            </a:pPr>
            <a:r>
              <a:rPr lang="en-US" dirty="0"/>
              <a:t> &lt;OK it’s 12pm, let’s get started&gt;</a:t>
            </a:r>
            <a:endParaRPr lang="en-US" dirty="0" smtClean="0"/>
          </a:p>
          <a:p>
            <a:endParaRPr lang="en-US" dirty="0"/>
          </a:p>
          <a:p>
            <a:endParaRPr lang="en-US" dirty="0"/>
          </a:p>
          <a:p>
            <a:r>
              <a:rPr lang="en-US" dirty="0"/>
              <a:t> Words:	infant</a:t>
            </a:r>
          </a:p>
          <a:p>
            <a:r>
              <a:rPr lang="en-US" dirty="0"/>
              <a:t>	record</a:t>
            </a:r>
          </a:p>
          <a:p>
            <a:r>
              <a:rPr lang="en-US" dirty="0"/>
              <a:t>	audit</a:t>
            </a:r>
          </a:p>
          <a:p>
            <a:r>
              <a:rPr lang="en-US" dirty="0"/>
              <a:t>	Medicaid</a:t>
            </a:r>
          </a:p>
          <a:p>
            <a:r>
              <a:rPr lang="en-US" dirty="0"/>
              <a:t>	compliance	</a:t>
            </a:r>
          </a:p>
          <a:p>
            <a:r>
              <a:rPr lang="en-US" dirty="0"/>
              <a:t>	family</a:t>
            </a:r>
          </a:p>
          <a:p>
            <a:r>
              <a:rPr lang="en-US" dirty="0"/>
              <a:t>	intervention</a:t>
            </a:r>
          </a:p>
          <a:p>
            <a:r>
              <a:rPr lang="en-US" dirty="0"/>
              <a:t>	billing</a:t>
            </a:r>
          </a:p>
          <a:p>
            <a:r>
              <a:rPr lang="en-US" dirty="0"/>
              <a:t>	visit</a:t>
            </a:r>
          </a:p>
          <a:p>
            <a:r>
              <a:rPr lang="en-US" dirty="0"/>
              <a:t>	documentation			</a:t>
            </a:r>
          </a:p>
          <a:p>
            <a:endParaRPr lang="en-US" dirty="0"/>
          </a:p>
        </p:txBody>
      </p:sp>
      <p:sp>
        <p:nvSpPr>
          <p:cNvPr id="4" name="Slide Number Placeholder 3"/>
          <p:cNvSpPr>
            <a:spLocks noGrp="1"/>
          </p:cNvSpPr>
          <p:nvPr>
            <p:ph type="sldNum" sz="quarter" idx="10"/>
          </p:nvPr>
        </p:nvSpPr>
        <p:spPr/>
        <p:txBody>
          <a:bodyPr/>
          <a:lstStyle/>
          <a:p>
            <a:fld id="{69CF2C6F-B3EF-4F06-8AB1-2F112EB220FF}" type="slidenum">
              <a:rPr lang="en-US" smtClean="0"/>
              <a:pPr/>
              <a:t>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73065266"/>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do you think we have </a:t>
            </a:r>
            <a:r>
              <a:rPr lang="en-US" dirty="0" err="1" smtClean="0"/>
              <a:t>QMR’s</a:t>
            </a:r>
            <a:r>
              <a:rPr lang="en-US" dirty="0" smtClean="0"/>
              <a:t>?  Use the chat</a:t>
            </a:r>
            <a:r>
              <a:rPr lang="en-US" baseline="0" dirty="0" smtClean="0"/>
              <a:t> to to respond. I will wait while you type in your responses</a:t>
            </a:r>
            <a:r>
              <a:rPr lang="en-US" b="1" baseline="0" dirty="0" smtClean="0"/>
              <a:t>. &lt;watch timer and wait 30 seconds&gt;</a:t>
            </a:r>
            <a:endParaRPr lang="en-US" b="1" dirty="0"/>
          </a:p>
        </p:txBody>
      </p:sp>
      <p:sp>
        <p:nvSpPr>
          <p:cNvPr id="4" name="Slide Number Placeholder 3"/>
          <p:cNvSpPr>
            <a:spLocks noGrp="1"/>
          </p:cNvSpPr>
          <p:nvPr>
            <p:ph type="sldNum" sz="quarter" idx="10"/>
          </p:nvPr>
        </p:nvSpPr>
        <p:spPr/>
        <p:txBody>
          <a:bodyPr/>
          <a:lstStyle/>
          <a:p>
            <a:fld id="{69CF2C6F-B3EF-4F06-8AB1-2F112EB220F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2" defTabSz="940460">
              <a:defRPr/>
            </a:pPr>
            <a:r>
              <a:rPr lang="en-US" dirty="0" smtClean="0"/>
              <a:t>Federal</a:t>
            </a:r>
            <a:r>
              <a:rPr lang="en-US" baseline="0" dirty="0" smtClean="0"/>
              <a:t> regulations require that DMAS provide for continuing review and evaluation of the care and services paid through Medicaid, including review of utilization of the services by providers and by individuals. This is true for all Medicaid programs and is not a new requirement.  What is new is that DBHDS, acting as an agent for DMAS, will be conducting the required </a:t>
            </a:r>
            <a:r>
              <a:rPr lang="en-US" baseline="0" dirty="0" err="1" smtClean="0"/>
              <a:t>QMR’s</a:t>
            </a:r>
            <a:r>
              <a:rPr lang="en-US" baseline="0" dirty="0" smtClean="0"/>
              <a:t>. </a:t>
            </a:r>
            <a:endParaRPr lang="en-US" dirty="0"/>
          </a:p>
          <a:p>
            <a:pPr marL="0" lvl="2" defTabSz="940460">
              <a:defRPr/>
            </a:pPr>
            <a:endParaRPr lang="en-US" dirty="0"/>
          </a:p>
          <a:p>
            <a:endParaRPr lang="en-US" dirty="0"/>
          </a:p>
        </p:txBody>
      </p:sp>
      <p:sp>
        <p:nvSpPr>
          <p:cNvPr id="4" name="Slide Number Placeholder 3"/>
          <p:cNvSpPr>
            <a:spLocks noGrp="1"/>
          </p:cNvSpPr>
          <p:nvPr>
            <p:ph type="sldNum" sz="quarter" idx="10"/>
          </p:nvPr>
        </p:nvSpPr>
        <p:spPr/>
        <p:txBody>
          <a:bodyPr/>
          <a:lstStyle/>
          <a:p>
            <a:fld id="{69CF2C6F-B3EF-4F06-8AB1-2F112EB220F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a:t>
            </a:r>
            <a:r>
              <a:rPr lang="en-US" baseline="0" dirty="0" smtClean="0"/>
              <a:t> several different ways </a:t>
            </a:r>
            <a:r>
              <a:rPr lang="en-US" baseline="0" dirty="0" err="1" smtClean="0"/>
              <a:t>QMR’s</a:t>
            </a:r>
            <a:r>
              <a:rPr lang="en-US" baseline="0" dirty="0" smtClean="0"/>
              <a:t> may be conducted. We are currently conducting announced, on-site visits. Unannounced visits or desk reviews could be conducted in the future.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9CF2C6F-B3EF-4F06-8AB1-2F112EB220F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begin to visit local systems </a:t>
            </a:r>
            <a:r>
              <a:rPr lang="en-US" b="1" u="sng" dirty="0" smtClean="0"/>
              <a:t>no later </a:t>
            </a:r>
            <a:r>
              <a:rPr lang="en-US" dirty="0" smtClean="0"/>
              <a:t>than April 1, 2011.</a:t>
            </a:r>
          </a:p>
          <a:p>
            <a:endParaRPr lang="en-US" dirty="0" smtClean="0"/>
          </a:p>
          <a:p>
            <a:r>
              <a:rPr lang="en-US" baseline="0" dirty="0" smtClean="0"/>
              <a:t>Each month, approximately 30 records will be reviewed.  While, our intent is to review a sampling of records across all disciplines and provider agencies within a local system, DMAS may choose to select one provider agency (either public or private) in which the QMR is to be completed.  The record selection process for the QMR will follow the same standards used in other audits performed by DMAS.  In addition, the QMR team reserves the right to request additional records to be reviewed should the need arise.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9CF2C6F-B3EF-4F06-8AB1-2F112EB220F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Happens During the QMR Process?  There are pre-site activities</a:t>
            </a:r>
            <a:r>
              <a:rPr lang="en-US" baseline="0" dirty="0" smtClean="0"/>
              <a:t> completed, the on-site visit and post on-site activities.  Let’s take a look at each of these components.</a:t>
            </a:r>
            <a:endParaRPr lang="en-US" dirty="0"/>
          </a:p>
        </p:txBody>
      </p:sp>
      <p:sp>
        <p:nvSpPr>
          <p:cNvPr id="4" name="Slide Number Placeholder 3"/>
          <p:cNvSpPr>
            <a:spLocks noGrp="1"/>
          </p:cNvSpPr>
          <p:nvPr>
            <p:ph type="sldNum" sz="quarter" idx="10"/>
          </p:nvPr>
        </p:nvSpPr>
        <p:spPr/>
        <p:txBody>
          <a:bodyPr/>
          <a:lstStyle/>
          <a:p>
            <a:fld id="{69CF2C6F-B3EF-4F06-8AB1-2F112EB220F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preparation for the on-site visit, DMAS,</a:t>
            </a:r>
            <a:r>
              <a:rPr lang="en-US" baseline="0" dirty="0" smtClean="0"/>
              <a:t> the Part C office AND the local system have activities to complete.  Pre-onsite visit activities are designed to ensure that all necessary preparation is completed so the on-site visit is smooth and seamless.</a:t>
            </a:r>
          </a:p>
          <a:p>
            <a:endParaRPr lang="en-US" baseline="0" dirty="0" smtClean="0"/>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9CF2C6F-B3EF-4F06-8AB1-2F112EB220F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0460">
              <a:defRPr/>
            </a:pPr>
            <a:r>
              <a:rPr lang="en-US" b="1" dirty="0" smtClean="0"/>
              <a:t>DMAS</a:t>
            </a:r>
            <a:r>
              <a:rPr lang="en-US" dirty="0" smtClean="0"/>
              <a:t> is responsible for providing the Part C office with the name of the local</a:t>
            </a:r>
            <a:r>
              <a:rPr lang="en-US" baseline="0" dirty="0" smtClean="0"/>
              <a:t> system to receive an on-site visit, the names of children to be reviewed as well as billing received from the local system and paid through DMAS.  This billing information includes, but is not limited to, the services provided, dates of service, billing code(</a:t>
            </a:r>
            <a:r>
              <a:rPr lang="en-US" baseline="0" dirty="0" err="1" smtClean="0"/>
              <a:t>s</a:t>
            </a:r>
            <a:r>
              <a:rPr lang="en-US" baseline="0" dirty="0" smtClean="0"/>
              <a:t>) used, agency providing the service and the amount paid for the services.</a:t>
            </a:r>
            <a:endParaRPr lang="en-US" dirty="0"/>
          </a:p>
        </p:txBody>
      </p:sp>
      <p:sp>
        <p:nvSpPr>
          <p:cNvPr id="4" name="Slide Number Placeholder 3"/>
          <p:cNvSpPr>
            <a:spLocks noGrp="1"/>
          </p:cNvSpPr>
          <p:nvPr>
            <p:ph type="sldNum" sz="quarter" idx="10"/>
          </p:nvPr>
        </p:nvSpPr>
        <p:spPr/>
        <p:txBody>
          <a:bodyPr/>
          <a:lstStyle/>
          <a:p>
            <a:fld id="{69CF2C6F-B3EF-4F06-8AB1-2F112EB220F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40460" rtl="0" eaLnBrk="1" fontAlgn="auto" latinLnBrk="0" hangingPunct="1">
              <a:lnSpc>
                <a:spcPct val="100000"/>
              </a:lnSpc>
              <a:spcBef>
                <a:spcPts val="0"/>
              </a:spcBef>
              <a:spcAft>
                <a:spcPts val="0"/>
              </a:spcAft>
              <a:buClrTx/>
              <a:buSzTx/>
              <a:buFontTx/>
              <a:buNone/>
              <a:tabLst/>
              <a:defRPr/>
            </a:pPr>
            <a:r>
              <a:rPr lang="en-US" b="1" baseline="0" dirty="0" smtClean="0"/>
              <a:t>The Part C office </a:t>
            </a:r>
            <a:r>
              <a:rPr lang="en-US" baseline="0" dirty="0" smtClean="0"/>
              <a:t>is responsible for notifying the local system in writing, that they have been selected for a QMR.  This notification will occur one-week prior to the date of the visit.  The letter will provide the dates of the on-site visit, the list of records to be reviewed, and information about parent interviews. The one-week notice is provided to ensure that all required information is available during the on-site visit.  The QMR team will not travel to provider agencies to gather and/or review information.</a:t>
            </a:r>
            <a:endParaRPr lang="en-US" dirty="0" smtClean="0"/>
          </a:p>
          <a:p>
            <a:pPr defTabSz="940460">
              <a:defRPr/>
            </a:pPr>
            <a:endParaRPr lang="en-US" baseline="0" dirty="0" smtClean="0"/>
          </a:p>
          <a:p>
            <a:pPr defTabSz="940460">
              <a:defRPr/>
            </a:pPr>
            <a:r>
              <a:rPr lang="en-US" baseline="0" dirty="0" smtClean="0"/>
              <a:t>In the pre-onsite period, the Part C office will also verify provider licensure and EI certification status for the period covered by the QMR and review any additional information provided by DMAS.  </a:t>
            </a:r>
          </a:p>
          <a:p>
            <a:endParaRPr lang="en-US" dirty="0" smtClean="0"/>
          </a:p>
        </p:txBody>
      </p:sp>
      <p:sp>
        <p:nvSpPr>
          <p:cNvPr id="4" name="Slide Number Placeholder 3"/>
          <p:cNvSpPr>
            <a:spLocks noGrp="1"/>
          </p:cNvSpPr>
          <p:nvPr>
            <p:ph type="sldNum" sz="quarter" idx="10"/>
          </p:nvPr>
        </p:nvSpPr>
        <p:spPr/>
        <p:txBody>
          <a:bodyPr/>
          <a:lstStyle/>
          <a:p>
            <a:fld id="{69CF2C6F-B3EF-4F06-8AB1-2F112EB220F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0460">
              <a:defRPr/>
            </a:pPr>
            <a:r>
              <a:rPr lang="en-US" b="1" dirty="0" smtClean="0"/>
              <a:t>The</a:t>
            </a:r>
            <a:r>
              <a:rPr lang="en-US" b="1" baseline="0" dirty="0" smtClean="0"/>
              <a:t> local system </a:t>
            </a:r>
            <a:r>
              <a:rPr lang="en-US" baseline="0" dirty="0" smtClean="0"/>
              <a:t>is responsible for ensuring that:</a:t>
            </a:r>
          </a:p>
          <a:p>
            <a:pPr marL="235115" indent="-235115" defTabSz="940460">
              <a:buFontTx/>
              <a:buAutoNum type="arabicPeriod"/>
              <a:defRPr/>
            </a:pPr>
            <a:r>
              <a:rPr lang="en-US" baseline="0" dirty="0" smtClean="0"/>
              <a:t>All requested information is gathered and available for the on-site visit.  This would include the records selected for review, billing information, including billing in which Part C dollars were used to pay for any portion of services provided to the child.  </a:t>
            </a:r>
          </a:p>
          <a:p>
            <a:pPr marL="235115" indent="-235115" defTabSz="940460">
              <a:buFontTx/>
              <a:buAutoNum type="arabicPeriod"/>
              <a:defRPr/>
            </a:pPr>
            <a:r>
              <a:rPr lang="en-US" baseline="0" dirty="0" smtClean="0"/>
              <a:t>In addition, a space where the QMR team will conduct the audit needs to be secured.</a:t>
            </a:r>
          </a:p>
          <a:p>
            <a:pPr marL="235115" indent="-235115" defTabSz="940460">
              <a:buFontTx/>
              <a:buAutoNum type="arabicPeriod"/>
              <a:defRPr/>
            </a:pPr>
            <a:r>
              <a:rPr lang="en-US" baseline="0" dirty="0" smtClean="0"/>
              <a:t>The local system also needs to ensure the QMR team can access electronic records and  </a:t>
            </a:r>
          </a:p>
          <a:p>
            <a:pPr marL="235115" indent="-235115" defTabSz="940460">
              <a:buFontTx/>
              <a:buAutoNum type="arabicPeriod"/>
              <a:defRPr/>
            </a:pPr>
            <a:r>
              <a:rPr lang="en-US" baseline="0" dirty="0" smtClean="0"/>
              <a:t>An individual who has knowledge to address any questions that arise needs to be identified and available during the on-site visit.</a:t>
            </a:r>
          </a:p>
          <a:p>
            <a:pPr marL="235115" indent="-235115" defTabSz="940460">
              <a:defRPr/>
            </a:pPr>
            <a:endParaRPr lang="en-US" dirty="0"/>
          </a:p>
        </p:txBody>
      </p:sp>
      <p:sp>
        <p:nvSpPr>
          <p:cNvPr id="4" name="Slide Number Placeholder 3"/>
          <p:cNvSpPr>
            <a:spLocks noGrp="1"/>
          </p:cNvSpPr>
          <p:nvPr>
            <p:ph type="sldNum" sz="quarter" idx="10"/>
          </p:nvPr>
        </p:nvSpPr>
        <p:spPr/>
        <p:txBody>
          <a:bodyPr/>
          <a:lstStyle/>
          <a:p>
            <a:fld id="{69CF2C6F-B3EF-4F06-8AB1-2F112EB220F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0460">
              <a:defRPr/>
            </a:pPr>
            <a:r>
              <a:rPr lang="en-US" dirty="0" smtClean="0">
                <a:solidFill>
                  <a:srgbClr val="002060"/>
                </a:solidFill>
              </a:rPr>
              <a:t>What is your most burning question about the on-site QMR visit?</a:t>
            </a:r>
          </a:p>
          <a:p>
            <a:endParaRPr lang="en-US" baseline="0" dirty="0" smtClean="0"/>
          </a:p>
          <a:p>
            <a:endParaRPr lang="en-US" baseline="0" dirty="0" smtClean="0"/>
          </a:p>
          <a:p>
            <a:r>
              <a:rPr lang="en-US" baseline="0" dirty="0" smtClean="0"/>
              <a:t>I will wait while you type in your responses</a:t>
            </a:r>
            <a:r>
              <a:rPr lang="en-US" b="1" baseline="0" dirty="0" smtClean="0"/>
              <a:t>.</a:t>
            </a:r>
          </a:p>
          <a:p>
            <a:endParaRPr lang="en-US" b="1" baseline="0" dirty="0" smtClean="0"/>
          </a:p>
          <a:p>
            <a:r>
              <a:rPr lang="en-US" b="1" baseline="0" dirty="0" smtClean="0"/>
              <a:t> </a:t>
            </a:r>
            <a:r>
              <a:rPr lang="en-US" sz="1600" b="1" baseline="0" dirty="0" smtClean="0"/>
              <a:t>&lt;watch timer and wait 30 second before responding&gt;</a:t>
            </a:r>
            <a:endParaRPr lang="en-US" sz="1600" dirty="0"/>
          </a:p>
        </p:txBody>
      </p:sp>
      <p:sp>
        <p:nvSpPr>
          <p:cNvPr id="4" name="Slide Number Placeholder 3"/>
          <p:cNvSpPr>
            <a:spLocks noGrp="1"/>
          </p:cNvSpPr>
          <p:nvPr>
            <p:ph type="sldNum" sz="quarter" idx="10"/>
          </p:nvPr>
        </p:nvSpPr>
        <p:spPr/>
        <p:txBody>
          <a:bodyPr/>
          <a:lstStyle/>
          <a:p>
            <a:fld id="{69CF2C6F-B3EF-4F06-8AB1-2F112EB220F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Good morning! This is Dana Childress from Virginia’s Integrated Training Collaborative, and I am joined by Mary Anne White, Part C Monitoring Consultant, for today’s </a:t>
            </a:r>
            <a:r>
              <a:rPr lang="en-US" sz="1200" kern="1200" dirty="0" err="1" smtClean="0">
                <a:solidFill>
                  <a:schemeClr val="tx1"/>
                </a:solidFill>
                <a:latin typeface="+mn-lt"/>
                <a:ea typeface="+mn-ea"/>
                <a:cs typeface="+mn-cs"/>
              </a:rPr>
              <a:t>webinar</a:t>
            </a:r>
            <a:r>
              <a:rPr lang="en-US" sz="1200" kern="1200" dirty="0" smtClean="0">
                <a:solidFill>
                  <a:schemeClr val="tx1"/>
                </a:solidFill>
                <a:latin typeface="+mn-lt"/>
                <a:ea typeface="+mn-ea"/>
                <a:cs typeface="+mn-cs"/>
              </a:rPr>
              <a:t> on the Quality Management Review (or QMR) process and early intervention documentation. Jeff Beard from the Department of Medical Assistance Services also joins us to day to help with questions you may have as we go along.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Thank you for joining us today. We hope that, by the end of today’s </a:t>
            </a:r>
            <a:r>
              <a:rPr lang="en-US" sz="1200" kern="1200" dirty="0" err="1" smtClean="0">
                <a:solidFill>
                  <a:schemeClr val="tx1"/>
                </a:solidFill>
                <a:latin typeface="+mn-lt"/>
                <a:ea typeface="+mn-ea"/>
                <a:cs typeface="+mn-cs"/>
              </a:rPr>
              <a:t>webinar</a:t>
            </a:r>
            <a:r>
              <a:rPr lang="en-US" sz="1200" kern="1200" dirty="0" smtClean="0">
                <a:solidFill>
                  <a:schemeClr val="tx1"/>
                </a:solidFill>
                <a:latin typeface="+mn-lt"/>
                <a:ea typeface="+mn-ea"/>
                <a:cs typeface="+mn-cs"/>
              </a:rPr>
              <a:t>, you will have a better understanding of the QMR process and what to expect. We also hope to provide you with tips and key things to remember about contact note documentation requirements and best practices.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9CF2C6F-B3EF-4F06-8AB1-2F112EB220FF}" type="slidenum">
              <a:rPr lang="en-US" smtClean="0"/>
              <a:pPr/>
              <a:t>2</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01886329"/>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Please locate the 2 documents listed on your screen in front of you as we</a:t>
            </a:r>
            <a:r>
              <a:rPr lang="en-US" baseline="0" dirty="0" smtClean="0"/>
              <a:t> will be reviewing these documents. These documents were emailed to you with your login information with the guidance to print them for this </a:t>
            </a:r>
            <a:r>
              <a:rPr lang="en-US" baseline="0" dirty="0" err="1" smtClean="0"/>
              <a:t>webinar</a:t>
            </a:r>
            <a:r>
              <a:rPr lang="en-US" baseline="0" dirty="0" smtClean="0"/>
              <a:t>. </a:t>
            </a:r>
          </a:p>
          <a:p>
            <a:endParaRPr lang="en-US" baseline="0" dirty="0" smtClean="0"/>
          </a:p>
          <a:p>
            <a:r>
              <a:rPr lang="en-US" baseline="0" dirty="0" smtClean="0"/>
              <a:t> </a:t>
            </a:r>
            <a:r>
              <a:rPr lang="en-US" b="1" baseline="0" dirty="0" smtClean="0"/>
              <a:t>I’m going to pause for minute while you locate the documents.</a:t>
            </a:r>
          </a:p>
          <a:p>
            <a:endParaRPr lang="en-US" b="1" baseline="0" dirty="0" smtClean="0"/>
          </a:p>
          <a:p>
            <a:r>
              <a:rPr lang="en-US" b="1" baseline="0" dirty="0" smtClean="0"/>
              <a:t>&lt;wait 1 minute&gt;</a:t>
            </a:r>
            <a:r>
              <a:rPr lang="en-US" baseline="0" dirty="0" smtClean="0"/>
              <a:t> </a:t>
            </a:r>
          </a:p>
          <a:p>
            <a:endParaRPr lang="en-US" baseline="0" dirty="0" smtClean="0"/>
          </a:p>
        </p:txBody>
      </p:sp>
      <p:sp>
        <p:nvSpPr>
          <p:cNvPr id="4" name="Slide Number Placeholder 3"/>
          <p:cNvSpPr>
            <a:spLocks noGrp="1"/>
          </p:cNvSpPr>
          <p:nvPr>
            <p:ph type="sldNum" sz="quarter" idx="10"/>
          </p:nvPr>
        </p:nvSpPr>
        <p:spPr/>
        <p:txBody>
          <a:bodyPr/>
          <a:lstStyle/>
          <a:p>
            <a:fld id="{69CF2C6F-B3EF-4F06-8AB1-2F112EB220F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QMR Audit tool you have in front of you is the document currently used during the QMR process.  If you have a copy of the QMR tool provided to </a:t>
            </a:r>
            <a:r>
              <a:rPr lang="en-US" baseline="0" dirty="0" err="1" smtClean="0"/>
              <a:t>LSM’s</a:t>
            </a:r>
            <a:r>
              <a:rPr lang="en-US" baseline="0" dirty="0" smtClean="0"/>
              <a:t> at the Leadership Academy earlier this year, please discard that copy.  </a:t>
            </a:r>
          </a:p>
          <a:p>
            <a:endParaRPr lang="en-US" baseline="0" dirty="0" smtClean="0"/>
          </a:p>
          <a:p>
            <a:r>
              <a:rPr lang="en-US" baseline="0" dirty="0" smtClean="0"/>
              <a:t>The on-site visit will take place over several days.  During the pilot process, we conducted the on-site visit in 2 days and had 4 team members present.  At this point in time, we do not know how many members will be on the QMR teams.  The number of team members available will be a factor in determining how many days the QMR process will take.</a:t>
            </a:r>
          </a:p>
          <a:p>
            <a:endParaRPr lang="en-US" baseline="0" dirty="0" smtClean="0"/>
          </a:p>
          <a:p>
            <a:r>
              <a:rPr lang="en-US" dirty="0" smtClean="0"/>
              <a:t>I’m</a:t>
            </a:r>
            <a:r>
              <a:rPr lang="en-US" baseline="0" dirty="0" smtClean="0"/>
              <a:t> pleased to let you know that Tamara Wilder will be the Team Leader for all future </a:t>
            </a:r>
            <a:r>
              <a:rPr lang="en-US" baseline="0" dirty="0" err="1" smtClean="0"/>
              <a:t>QMR’s</a:t>
            </a:r>
            <a:r>
              <a:rPr lang="en-US" baseline="0" dirty="0" smtClean="0"/>
              <a:t> conducted.  She will be the individual you will be receiving information from and will answer questions you may have.</a:t>
            </a:r>
            <a:endParaRPr lang="en-US" dirty="0" smtClean="0"/>
          </a:p>
          <a:p>
            <a:endParaRPr lang="en-US" dirty="0"/>
          </a:p>
        </p:txBody>
      </p:sp>
      <p:sp>
        <p:nvSpPr>
          <p:cNvPr id="4" name="Slide Number Placeholder 3"/>
          <p:cNvSpPr>
            <a:spLocks noGrp="1"/>
          </p:cNvSpPr>
          <p:nvPr>
            <p:ph type="sldNum" sz="quarter" idx="10"/>
          </p:nvPr>
        </p:nvSpPr>
        <p:spPr/>
        <p:txBody>
          <a:bodyPr/>
          <a:lstStyle/>
          <a:p>
            <a:fld id="{69CF2C6F-B3EF-4F06-8AB1-2F112EB220FF}"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At this time, we are completing the review of the child’s early intervention and billing records.  We hope to be able to include observations in the future.  Currently, the Part C office is in discussion with the Social Science Research Center at ODU about contracting with them to conduct the parent interviews.  We piloted the parent interview process with 2 local systems during the pilot process.  We will keep you posted on the outcome of our discussions with ODU.</a:t>
            </a:r>
            <a:endParaRPr lang="en-US" dirty="0"/>
          </a:p>
        </p:txBody>
      </p:sp>
      <p:sp>
        <p:nvSpPr>
          <p:cNvPr id="4" name="Slide Number Placeholder 3"/>
          <p:cNvSpPr>
            <a:spLocks noGrp="1"/>
          </p:cNvSpPr>
          <p:nvPr>
            <p:ph type="sldNum" sz="quarter" idx="10"/>
          </p:nvPr>
        </p:nvSpPr>
        <p:spPr/>
        <p:txBody>
          <a:bodyPr/>
          <a:lstStyle/>
          <a:p>
            <a:fld id="{69CF2C6F-B3EF-4F06-8AB1-2F112EB220FF}"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Take</a:t>
            </a:r>
            <a:r>
              <a:rPr lang="en-US" baseline="0" dirty="0" smtClean="0"/>
              <a:t> a look through pages 1 – 6 of QMR Audit tool.  Please use the chat box and share one thing that you did not realize would be reviewed during the QMR process.</a:t>
            </a:r>
            <a:endParaRPr lang="en-US" b="1" baseline="0" dirty="0" smtClean="0"/>
          </a:p>
          <a:p>
            <a:endParaRPr lang="en-US" b="1" baseline="0" dirty="0" smtClean="0"/>
          </a:p>
          <a:p>
            <a:r>
              <a:rPr lang="en-US" b="1" baseline="0" dirty="0" smtClean="0"/>
              <a:t> I’ll wait so you have time to type in your responses &lt;watch timer and wait 1 minute&gt;.</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9CF2C6F-B3EF-4F06-8AB1-2F112EB220FF}"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0460">
              <a:defRPr/>
            </a:pPr>
            <a:r>
              <a:rPr lang="en-US" dirty="0" smtClean="0"/>
              <a:t>The QMR</a:t>
            </a:r>
            <a:r>
              <a:rPr lang="en-US" baseline="0" dirty="0" smtClean="0"/>
              <a:t> Audit tool is broken out into different sections.  We will be reviewing each of the sections so you have a better understanding of what information is looked at/for during the QMR process.</a:t>
            </a:r>
            <a:endParaRPr lang="en-US" dirty="0" smtClean="0"/>
          </a:p>
          <a:p>
            <a:endParaRPr lang="en-US" dirty="0"/>
          </a:p>
        </p:txBody>
      </p:sp>
      <p:sp>
        <p:nvSpPr>
          <p:cNvPr id="4" name="Slide Number Placeholder 3"/>
          <p:cNvSpPr>
            <a:spLocks noGrp="1"/>
          </p:cNvSpPr>
          <p:nvPr>
            <p:ph type="sldNum" sz="quarter" idx="10"/>
          </p:nvPr>
        </p:nvSpPr>
        <p:spPr/>
        <p:txBody>
          <a:bodyPr/>
          <a:lstStyle/>
          <a:p>
            <a:fld id="{69CF2C6F-B3EF-4F06-8AB1-2F112EB220FF}"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QMR</a:t>
            </a:r>
            <a:r>
              <a:rPr lang="en-US" baseline="0" dirty="0" smtClean="0"/>
              <a:t> Teams completes as much of Page 1 and 2 of this document as possible during the pre-onsite activities.</a:t>
            </a:r>
          </a:p>
          <a:p>
            <a:endParaRPr lang="en-US" baseline="0" dirty="0" smtClean="0"/>
          </a:p>
          <a:p>
            <a:r>
              <a:rPr lang="en-US" baseline="0" dirty="0" smtClean="0"/>
              <a:t>Pages 3 and 4 of this document are focusing on the provision of services that are listed on the IFSP.  An example of what we are looking at on these pages would be:.  </a:t>
            </a:r>
          </a:p>
          <a:p>
            <a:endParaRPr lang="en-US" baseline="0" dirty="0" smtClean="0"/>
          </a:p>
          <a:p>
            <a:r>
              <a:rPr lang="en-US" baseline="0" dirty="0" smtClean="0"/>
              <a:t>The IFSP says a child is to have weekly Developmental services for 60 minutes. We will review the contact notes to determine:</a:t>
            </a:r>
          </a:p>
          <a:p>
            <a:pPr marL="228600" indent="-228600">
              <a:buAutoNum type="arabicParenBoth"/>
            </a:pPr>
            <a:r>
              <a:rPr lang="en-US" baseline="0" dirty="0" smtClean="0"/>
              <a:t>is there a contact note for weekly visits, and if not, is there documentation indicating why a visit was not conducted; </a:t>
            </a:r>
          </a:p>
          <a:p>
            <a:pPr marL="228600" indent="-228600">
              <a:buAutoNum type="arabicParenBoth"/>
            </a:pPr>
            <a:r>
              <a:rPr lang="en-US" baseline="0" dirty="0" smtClean="0"/>
              <a:t>Is 60 minutes documented on the contact note?  If less than 60 minutes is documented on the contact note, is there a reason stated for why the service did not last 60 minutes? </a:t>
            </a:r>
          </a:p>
          <a:p>
            <a:pPr marL="228600" indent="-228600">
              <a:buAutoNum type="arabicParenBoth"/>
            </a:pPr>
            <a:r>
              <a:rPr lang="en-US" baseline="0" dirty="0" smtClean="0"/>
              <a:t>We will then compare the time listed on the contact note to the billing information received from DMAS to see if they match.  In addition, we will also verify that the billing code used to bill DMAS is the correct code for Developmental services; and </a:t>
            </a:r>
          </a:p>
          <a:p>
            <a:pPr marL="228600" indent="-228600">
              <a:buAutoNum type="arabicParenBoth"/>
            </a:pPr>
            <a:r>
              <a:rPr lang="en-US" baseline="0" dirty="0" smtClean="0"/>
              <a:t> We will match the billing code for individual vs. group sessions against billing information received from DMAS.</a:t>
            </a:r>
          </a:p>
          <a:p>
            <a:endParaRPr lang="en-US" baseline="0" dirty="0" smtClean="0"/>
          </a:p>
          <a:p>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69CF2C6F-B3EF-4F06-8AB1-2F112EB220FF}"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2" defTabSz="940460">
              <a:defRPr/>
            </a:pPr>
            <a:r>
              <a:rPr lang="en-US" dirty="0" smtClean="0"/>
              <a:t>Page four of</a:t>
            </a:r>
            <a:r>
              <a:rPr lang="en-US" baseline="0" dirty="0" smtClean="0"/>
              <a:t> the Audit tool looks at three different areas.  </a:t>
            </a:r>
            <a:r>
              <a:rPr lang="en-US" u="sng" baseline="0" dirty="0" smtClean="0"/>
              <a:t>Regarding Medical Necessity</a:t>
            </a:r>
            <a:r>
              <a:rPr lang="en-US" baseline="0" dirty="0" smtClean="0"/>
              <a:t>, we will be looking for the ONE document authorizing the provision of all services and whether this authorization was obtained within 30 days following the date the first IFSP service.</a:t>
            </a:r>
          </a:p>
          <a:p>
            <a:pPr marL="0" lvl="2" defTabSz="940460">
              <a:defRPr/>
            </a:pPr>
            <a:endParaRPr lang="en-US" baseline="0" dirty="0" smtClean="0"/>
          </a:p>
          <a:p>
            <a:pPr marL="0" lvl="2" defTabSz="940460">
              <a:defRPr/>
            </a:pPr>
            <a:r>
              <a:rPr lang="en-US" u="sng" baseline="0" dirty="0" smtClean="0"/>
              <a:t>Regarding provider choice</a:t>
            </a:r>
            <a:r>
              <a:rPr lang="en-US" baseline="0" dirty="0" smtClean="0"/>
              <a:t>, we will look at the IFSP Addendum Page that was in effect during the time period covered by the QMR to ensure that there is a parent signature demonstrating parents were provided with the opportunity to choose their providers each time a new service was added (at initial, periodic or annual IFSP). </a:t>
            </a:r>
          </a:p>
          <a:p>
            <a:pPr marL="0" lvl="2" defTabSz="940460">
              <a:defRPr/>
            </a:pPr>
            <a:endParaRPr lang="en-US" baseline="0" dirty="0" smtClean="0"/>
          </a:p>
          <a:p>
            <a:pPr marL="0" lvl="2" defTabSz="940460">
              <a:defRPr/>
            </a:pPr>
            <a:r>
              <a:rPr lang="en-US" baseline="0" dirty="0" smtClean="0"/>
              <a:t>Regarding </a:t>
            </a:r>
            <a:r>
              <a:rPr lang="en-US" u="sng" baseline="0" dirty="0" smtClean="0"/>
              <a:t>the </a:t>
            </a:r>
            <a:r>
              <a:rPr lang="en-US" u="sng" baseline="0" dirty="0" err="1" smtClean="0"/>
              <a:t>payor</a:t>
            </a:r>
            <a:r>
              <a:rPr lang="en-US" u="sng" baseline="0" dirty="0" smtClean="0"/>
              <a:t> of last resort provision</a:t>
            </a:r>
            <a:r>
              <a:rPr lang="en-US" baseline="0" dirty="0" smtClean="0"/>
              <a:t>, we will review local billing records to determine if Part C dollars were used to pay for any services that could have been reimbursed through DMAS.</a:t>
            </a:r>
          </a:p>
          <a:p>
            <a:pPr marL="0" lvl="2" defTabSz="940460">
              <a:defRPr/>
            </a:pPr>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69CF2C6F-B3EF-4F06-8AB1-2F112EB220FF}"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Page 5 and 6 of the Audit is dedicated to documentation.  In addition to completing</a:t>
            </a:r>
            <a:r>
              <a:rPr lang="en-US" baseline="0" dirty="0" smtClean="0"/>
              <a:t> this information, the QMR team completes a Contact Note Checklist for each service provided.  Pull out your contact note checklist. </a:t>
            </a:r>
          </a:p>
          <a:p>
            <a:endParaRPr lang="en-US" baseline="0" dirty="0" smtClean="0"/>
          </a:p>
          <a:p>
            <a:r>
              <a:rPr lang="en-US" baseline="0" dirty="0" smtClean="0"/>
              <a:t> </a:t>
            </a:r>
            <a:r>
              <a:rPr lang="en-US" b="1" baseline="0" dirty="0" smtClean="0"/>
              <a:t>I’ll wait a minute for you to gather this document. &lt;watch timer and wait 1 minute&gt;</a:t>
            </a:r>
            <a:endParaRPr lang="en-US" baseline="0" dirty="0" smtClean="0"/>
          </a:p>
          <a:p>
            <a:endParaRPr lang="en-US" baseline="0" dirty="0" smtClean="0"/>
          </a:p>
          <a:p>
            <a:endParaRPr lang="en-US" b="1"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9CF2C6F-B3EF-4F06-8AB1-2F112EB220FF}"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general, we will be looking  for a match between what is billed to Medicaid and what is documented in the child’s records such as dates of service, length of services, provider and location.  We will also be reading each contact noted to determine whether there was sufficient information to inform what happened during the session, the child's response to the activities and HOW the parent/caregiver participated,  More information about documentation will be shared in the second half of this webinar.</a:t>
            </a:r>
          </a:p>
          <a:p>
            <a:endParaRPr lang="en-US" baseline="0" dirty="0" smtClean="0"/>
          </a:p>
          <a:p>
            <a:endParaRPr lang="en-US" b="1"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9CF2C6F-B3EF-4F06-8AB1-2F112EB220FF}"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460">
              <a:defRPr/>
            </a:pPr>
            <a:r>
              <a:rPr lang="en-US" b="0" baseline="0" dirty="0" smtClean="0"/>
              <a:t>I’ll give you a few moments to review the Chart Review Checklist.  As you look at the document, think of areas that you feel you might be able to improve upon.  Use the Chat box to share with others.   </a:t>
            </a:r>
          </a:p>
          <a:p>
            <a:pPr defTabSz="940460">
              <a:defRPr/>
            </a:pPr>
            <a:endParaRPr lang="en-US" b="0" baseline="0" dirty="0" smtClean="0"/>
          </a:p>
          <a:p>
            <a:pPr defTabSz="940460">
              <a:defRPr/>
            </a:pPr>
            <a:endParaRPr lang="en-US" b="0" baseline="0" dirty="0" smtClean="0"/>
          </a:p>
          <a:p>
            <a:pPr defTabSz="940460">
              <a:defRPr/>
            </a:pPr>
            <a:r>
              <a:rPr lang="en-US" b="1" baseline="0" dirty="0" smtClean="0"/>
              <a:t>WAIT 30 seconds before responding</a:t>
            </a:r>
            <a:endParaRPr lang="en-US" b="0" dirty="0" smtClean="0"/>
          </a:p>
          <a:p>
            <a:pPr defTabSz="940460">
              <a:defRPr/>
            </a:pPr>
            <a:endParaRPr lang="en-US" dirty="0" smtClean="0"/>
          </a:p>
          <a:p>
            <a:pPr defTabSz="940460">
              <a:defRPr/>
            </a:pPr>
            <a:endParaRPr lang="en-US" dirty="0"/>
          </a:p>
          <a:p>
            <a:endParaRPr lang="en-US" dirty="0"/>
          </a:p>
        </p:txBody>
      </p:sp>
      <p:sp>
        <p:nvSpPr>
          <p:cNvPr id="4" name="Slide Number Placeholder 3"/>
          <p:cNvSpPr>
            <a:spLocks noGrp="1"/>
          </p:cNvSpPr>
          <p:nvPr>
            <p:ph type="sldNum" sz="quarter" idx="10"/>
          </p:nvPr>
        </p:nvSpPr>
        <p:spPr/>
        <p:txBody>
          <a:bodyPr/>
          <a:lstStyle/>
          <a:p>
            <a:fld id="{69CF2C6F-B3EF-4F06-8AB1-2F112EB220FF}" type="slidenum">
              <a:rPr lang="en-US" smtClean="0"/>
              <a:pPr/>
              <a:t>29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87832128"/>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a:t>
            </a:r>
            <a:r>
              <a:rPr lang="en-US" dirty="0"/>
              <a:t>we begin, let’s take care of a few housekeeping pointers. Lines will be muted during the call. To make comments and ask questions, you will be able to use your chat feature located to the right of your screen. </a:t>
            </a:r>
          </a:p>
        </p:txBody>
      </p:sp>
      <p:sp>
        <p:nvSpPr>
          <p:cNvPr id="4" name="Slide Number Placeholder 3"/>
          <p:cNvSpPr>
            <a:spLocks noGrp="1"/>
          </p:cNvSpPr>
          <p:nvPr>
            <p:ph type="sldNum" sz="quarter" idx="10"/>
          </p:nvPr>
        </p:nvSpPr>
        <p:spPr/>
        <p:txBody>
          <a:bodyPr/>
          <a:lstStyle/>
          <a:p>
            <a:fld id="{69CF2C6F-B3EF-4F06-8AB1-2F112EB220FF}" type="slidenum">
              <a:rPr lang="en-US" smtClean="0"/>
              <a:pPr/>
              <a:t>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01886329"/>
      </p:ext>
    </p:extLst>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2" defTabSz="940460">
              <a:defRPr/>
            </a:pPr>
            <a:r>
              <a:rPr lang="en-US" dirty="0" smtClean="0"/>
              <a:t>Page</a:t>
            </a:r>
            <a:r>
              <a:rPr lang="en-US" baseline="0" dirty="0" smtClean="0"/>
              <a:t> 6 of the Audit tool focus on IFSP reviews and the Individual Right to Appeal.  The QMR team will be looking to see if an IFSP review was called to discuss whether there was a need to make changes to the IFSP; whether in the IFSP services listed or outcomes developed.  </a:t>
            </a:r>
          </a:p>
          <a:p>
            <a:pPr marL="0" lvl="2" defTabSz="940460">
              <a:defRPr/>
            </a:pPr>
            <a:endParaRPr lang="en-US" baseline="0" dirty="0" smtClean="0"/>
          </a:p>
          <a:p>
            <a:pPr marL="0" lvl="2" defTabSz="940460">
              <a:defRPr/>
            </a:pPr>
            <a:r>
              <a:rPr lang="en-US" baseline="0" dirty="0" smtClean="0"/>
              <a:t>We will also look to see whether the “Early Intervention Services – Notice of Action”  letter was provided to the family anytime there was a denial of a service, reduction in the frequency, intensity or duration of the service or whether the 30-day or 45-day timelines were not met for a system reason.</a:t>
            </a:r>
          </a:p>
          <a:p>
            <a:pPr marL="0" lvl="2" defTabSz="940460">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9CF2C6F-B3EF-4F06-8AB1-2F112EB220FF}"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Turn to Page 7 and 8 of the Audit Tool.  </a:t>
            </a:r>
            <a:r>
              <a:rPr lang="en-US" b="1" dirty="0" smtClean="0"/>
              <a:t>PAUSE TO ALLOW</a:t>
            </a:r>
            <a:r>
              <a:rPr lang="en-US" b="1" baseline="0" dirty="0" smtClean="0"/>
              <a:t> for Turning of Pages</a:t>
            </a:r>
          </a:p>
          <a:p>
            <a:endParaRPr lang="en-US" baseline="0" dirty="0" smtClean="0"/>
          </a:p>
          <a:p>
            <a:r>
              <a:rPr lang="en-US" baseline="0" dirty="0" smtClean="0"/>
              <a:t>These two pages are designed for the QMR team member to summarize strengths noted in each of the sections of the Audit Tool.  This form is completed on each record that is reviewed. All areas in which strengths are identified will contain appropriate information.  </a:t>
            </a:r>
          </a:p>
          <a:p>
            <a:endParaRPr lang="en-US" baseline="0" dirty="0" smtClean="0"/>
          </a:p>
          <a:p>
            <a:r>
              <a:rPr lang="en-US" baseline="0" dirty="0" smtClean="0"/>
              <a:t>For each record reviewed, information from this page is synthesized in the “Overview of QMR Audit and Follow-up” report.  We will review that shortly.</a:t>
            </a:r>
            <a:endParaRPr lang="en-US" dirty="0"/>
          </a:p>
        </p:txBody>
      </p:sp>
      <p:sp>
        <p:nvSpPr>
          <p:cNvPr id="4" name="Slide Number Placeholder 3"/>
          <p:cNvSpPr>
            <a:spLocks noGrp="1"/>
          </p:cNvSpPr>
          <p:nvPr>
            <p:ph type="sldNum" sz="quarter" idx="10"/>
          </p:nvPr>
        </p:nvSpPr>
        <p:spPr/>
        <p:txBody>
          <a:bodyPr/>
          <a:lstStyle/>
          <a:p>
            <a:fld id="{69CF2C6F-B3EF-4F06-8AB1-2F112EB220FF}"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Turn to Pages 9 and 10</a:t>
            </a:r>
            <a:r>
              <a:rPr lang="en-US" baseline="0" dirty="0" smtClean="0"/>
              <a:t> of the Audit Tool  </a:t>
            </a:r>
            <a:r>
              <a:rPr lang="en-US" b="1" baseline="0" dirty="0" smtClean="0"/>
              <a:t>PAUSE TO ALLOW TIME to FLIP Pages</a:t>
            </a:r>
            <a:endParaRPr lang="en-US" b="1" dirty="0" smtClean="0"/>
          </a:p>
          <a:p>
            <a:pPr marL="352673" lvl="1" indent="-352673"/>
            <a:endParaRPr lang="en-US" dirty="0" smtClean="0"/>
          </a:p>
          <a:p>
            <a:pPr marL="352673" lvl="1" indent="-352673"/>
            <a:r>
              <a:rPr lang="en-US" dirty="0" smtClean="0"/>
              <a:t>These pages provide a summary of the </a:t>
            </a:r>
            <a:r>
              <a:rPr lang="en-US" u="sng" dirty="0" smtClean="0"/>
              <a:t>issues </a:t>
            </a:r>
            <a:r>
              <a:rPr lang="en-US" dirty="0" smtClean="0"/>
              <a:t>noted in each section of the QMR Audit Tool.  Again,</a:t>
            </a:r>
            <a:r>
              <a:rPr lang="en-US" baseline="0" dirty="0" smtClean="0"/>
              <a:t> this is completed on each child whose record was reviewed.  Information is presented in the form of statements with percentages to show how frequently something did or did not occur. </a:t>
            </a:r>
          </a:p>
          <a:p>
            <a:pPr marL="352673" lvl="1" indent="-352673"/>
            <a:endParaRPr lang="en-US" baseline="0" dirty="0" smtClean="0"/>
          </a:p>
          <a:p>
            <a:pPr marL="352673" lvl="1" indent="-352673"/>
            <a:r>
              <a:rPr lang="en-US" baseline="0" dirty="0" smtClean="0"/>
              <a:t>Again, for all records reviewed, information from this page is synthesized in the QMR report.</a:t>
            </a:r>
            <a:endParaRPr lang="en-US" dirty="0" smtClean="0"/>
          </a:p>
          <a:p>
            <a:pPr marL="352673" lvl="1" indent="-352673">
              <a:buFont typeface="Arial" pitchFamily="34" charset="0"/>
              <a:buChar char="•"/>
            </a:pPr>
            <a:endParaRPr lang="en-US" dirty="0" smtClean="0"/>
          </a:p>
          <a:p>
            <a:pPr marL="352673" lvl="1" indent="-352673">
              <a:buFont typeface="Arial"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69CF2C6F-B3EF-4F06-8AB1-2F112EB220FF}"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the end</a:t>
            </a:r>
            <a:r>
              <a:rPr lang="en-US" baseline="0" dirty="0" smtClean="0"/>
              <a:t> of the visit, the QMR team meets with the LSM or designee to provide a general overview of the preliminary findings, both the strengths and issues identified.  A preliminary report will be sent to the LSM for review with an opportunity to provide additional information related to the issues identified. Once the Team Leader receives a response from the LSM, a final report is written.  This report is sent to the local system manager, with copies to DMAS, LSM Supervisor, Agency Director, Mary Ann Discenza as well as the TA and Monitoring consultants.</a:t>
            </a:r>
            <a:endParaRPr lang="en-US" dirty="0"/>
          </a:p>
        </p:txBody>
      </p:sp>
      <p:sp>
        <p:nvSpPr>
          <p:cNvPr id="4" name="Slide Number Placeholder 3"/>
          <p:cNvSpPr>
            <a:spLocks noGrp="1"/>
          </p:cNvSpPr>
          <p:nvPr>
            <p:ph type="sldNum" sz="quarter" idx="10"/>
          </p:nvPr>
        </p:nvSpPr>
        <p:spPr/>
        <p:txBody>
          <a:bodyPr/>
          <a:lstStyle/>
          <a:p>
            <a:fld id="{69CF2C6F-B3EF-4F06-8AB1-2F112EB220FF}"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Following the on-site visit, the QMR team reconvenes to summarize information gathered during</a:t>
            </a:r>
            <a:r>
              <a:rPr lang="en-US" baseline="0" dirty="0" smtClean="0"/>
              <a:t> the on-site visit.  Areas of strengths and issues identified are discussed.  The QMR team develops a list of questions/issues to review with DMAS and begins to identify topics or issues in which technical assistance and/or a Corrective Action Plan (CAP) is needed.   Once all of this information is gathered, the Team Leader schedules a meeting with DMAS and drafts a preliminary findings report and follow-up plan.  </a:t>
            </a:r>
            <a:endParaRPr lang="en-US" dirty="0"/>
          </a:p>
        </p:txBody>
      </p:sp>
      <p:sp>
        <p:nvSpPr>
          <p:cNvPr id="4" name="Slide Number Placeholder 3"/>
          <p:cNvSpPr>
            <a:spLocks noGrp="1"/>
          </p:cNvSpPr>
          <p:nvPr>
            <p:ph type="sldNum" sz="quarter" idx="10"/>
          </p:nvPr>
        </p:nvSpPr>
        <p:spPr/>
        <p:txBody>
          <a:bodyPr/>
          <a:lstStyle/>
          <a:p>
            <a:fld id="{69CF2C6F-B3EF-4F06-8AB1-2F112EB220FF}"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Please get the document</a:t>
            </a:r>
            <a:r>
              <a:rPr lang="en-US" baseline="0" dirty="0" smtClean="0"/>
              <a:t> entitled</a:t>
            </a:r>
            <a:r>
              <a:rPr lang="en-US" dirty="0" smtClean="0"/>
              <a:t> “Overview of the QMR Results and Follow-Up</a:t>
            </a:r>
            <a:r>
              <a:rPr lang="en-US" baseline="0" dirty="0" smtClean="0"/>
              <a:t> Plan”. </a:t>
            </a:r>
            <a:r>
              <a:rPr lang="en-US" b="1" baseline="0" dirty="0" smtClean="0"/>
              <a:t> I’ll wait a minute while you get this document.</a:t>
            </a:r>
          </a:p>
          <a:p>
            <a:endParaRPr lang="en-US" b="1" baseline="0" dirty="0" smtClean="0"/>
          </a:p>
          <a:p>
            <a:r>
              <a:rPr lang="en-US" b="1" baseline="0" dirty="0" smtClean="0"/>
              <a:t>&lt;watch time and wait 1 minute&gt;</a:t>
            </a:r>
            <a:endParaRPr lang="en-US" b="1" dirty="0" smtClean="0"/>
          </a:p>
          <a:p>
            <a:endParaRPr lang="en-US" dirty="0" smtClean="0"/>
          </a:p>
          <a:p>
            <a:r>
              <a:rPr lang="en-US" dirty="0" smtClean="0"/>
              <a:t>The</a:t>
            </a:r>
            <a:r>
              <a:rPr lang="en-US" baseline="0" dirty="0" smtClean="0"/>
              <a:t> image on the screen is an example of what you might find in the preliminary and final findings report.  The information on the screen addresses strengths noted during the QMR audit.  As you can see, information will be provided as statements.  These statements are reflective of the accumulation of data gathered from all records reviewed.</a:t>
            </a:r>
            <a:endParaRPr lang="en-US" dirty="0"/>
          </a:p>
        </p:txBody>
      </p:sp>
      <p:sp>
        <p:nvSpPr>
          <p:cNvPr id="4" name="Slide Number Placeholder 3"/>
          <p:cNvSpPr>
            <a:spLocks noGrp="1"/>
          </p:cNvSpPr>
          <p:nvPr>
            <p:ph type="sldNum" sz="quarter" idx="10"/>
          </p:nvPr>
        </p:nvSpPr>
        <p:spPr/>
        <p:txBody>
          <a:bodyPr/>
          <a:lstStyle/>
          <a:p>
            <a:fld id="{69CF2C6F-B3EF-4F06-8AB1-2F112EB220FF}"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The image on this</a:t>
            </a:r>
            <a:r>
              <a:rPr lang="en-US" baseline="0" dirty="0" smtClean="0"/>
              <a:t> screen</a:t>
            </a:r>
            <a:r>
              <a:rPr lang="en-US" dirty="0" smtClean="0"/>
              <a:t> provides on overview of the </a:t>
            </a:r>
            <a:r>
              <a:rPr lang="en-US" u="sng" dirty="0" smtClean="0"/>
              <a:t>findings or issues </a:t>
            </a:r>
            <a:r>
              <a:rPr lang="en-US" dirty="0" smtClean="0"/>
              <a:t>noted</a:t>
            </a:r>
            <a:r>
              <a:rPr lang="en-US" baseline="0" dirty="0" smtClean="0"/>
              <a:t> during the QMR process.  Information provided may be child specific or general in nature.  Information provided will contain whether TA, CAP and/or a payback to DMAS is necessary.</a:t>
            </a:r>
            <a:endParaRPr lang="en-US" dirty="0"/>
          </a:p>
        </p:txBody>
      </p:sp>
      <p:sp>
        <p:nvSpPr>
          <p:cNvPr id="4" name="Slide Number Placeholder 3"/>
          <p:cNvSpPr>
            <a:spLocks noGrp="1"/>
          </p:cNvSpPr>
          <p:nvPr>
            <p:ph type="sldNum" sz="quarter" idx="10"/>
          </p:nvPr>
        </p:nvSpPr>
        <p:spPr/>
        <p:txBody>
          <a:bodyPr/>
          <a:lstStyle/>
          <a:p>
            <a:fld id="{69CF2C6F-B3EF-4F06-8AB1-2F112EB220FF}"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information</a:t>
            </a:r>
            <a:r>
              <a:rPr lang="en-US" baseline="0" dirty="0" smtClean="0"/>
              <a:t> you see on the screen provides an example of what might be required for TA and/or CAP.  The Local System Manager, TA and Monitoring Consultants will work collaboratively to ensure implementation of both the CAP and activities to address technical assistance needs</a:t>
            </a:r>
            <a:endParaRPr lang="en-US" dirty="0"/>
          </a:p>
        </p:txBody>
      </p:sp>
      <p:sp>
        <p:nvSpPr>
          <p:cNvPr id="4" name="Slide Number Placeholder 3"/>
          <p:cNvSpPr>
            <a:spLocks noGrp="1"/>
          </p:cNvSpPr>
          <p:nvPr>
            <p:ph type="sldNum" sz="quarter" idx="10"/>
          </p:nvPr>
        </p:nvSpPr>
        <p:spPr/>
        <p:txBody>
          <a:bodyPr/>
          <a:lstStyle/>
          <a:p>
            <a:fld id="{69CF2C6F-B3EF-4F06-8AB1-2F112EB220FF}"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have just completed a “walk</a:t>
            </a:r>
            <a:r>
              <a:rPr lang="en-US" baseline="0" dirty="0" smtClean="0"/>
              <a:t> through” the QMR process.  As you can see, this process is a collaborative effort on the part of DMAS, the local early intervention system and the Part C office.  I’d like to share with you some general findings we noted during the pilot process.  Before doing this, I would like to thank our three pilot sites for their willingness to work with us as we implemented this process. </a:t>
            </a:r>
          </a:p>
          <a:p>
            <a:endParaRPr lang="en-US" baseline="0" dirty="0" smtClean="0"/>
          </a:p>
          <a:p>
            <a:r>
              <a:rPr lang="en-US" baseline="0" dirty="0" smtClean="0"/>
              <a:t>There were many strengths noted within each local system that participated in the pilot process.  Listed here are just a few of the over arching strengths noted.  We found all but one provider was certified by DBHDS as an early intervention provider.  We also noted that all services reviewed were provided in a child’s natural environment.  There was sufficient documentation of medical necessity and provider choice.  The parents interviewed had many positive things to say including how happy they were with the early intervention system and the providers who worked with their children.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9CF2C6F-B3EF-4F06-8AB1-2F112EB220FF}"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lvl="0"/>
            <a:r>
              <a:rPr lang="en-US" dirty="0" smtClean="0"/>
              <a:t>A</a:t>
            </a:r>
            <a:r>
              <a:rPr lang="en-US" baseline="0" dirty="0" smtClean="0"/>
              <a:t> few of the overarching issues noted during the QMR process were centered around billing, documentation and the provision of services in accordance with the IFSP.  As you have heard both Brian Campbell and Jeff Beard say, we did find services that were provided and not billed to DMAS.  </a:t>
            </a:r>
          </a:p>
          <a:p>
            <a:pPr lvl="0"/>
            <a:endParaRPr lang="en-US" baseline="0" dirty="0" smtClean="0"/>
          </a:p>
          <a:p>
            <a:pPr lvl="0"/>
            <a:r>
              <a:rPr lang="en-US" baseline="0" dirty="0" smtClean="0"/>
              <a:t>Regarding billing, we noted that in some cases, when a child had both Medicaid and third party insurance, the third party insurance company was not always billed before Medicaid.  Remember that you must provide documentation that the third party insurance company denied payment before Medicaid will reimburse for services.  We also noted that the appropriate billing codes were not always used when co-treatment was provided to a child.  Please review Chapter 11 of the Practice Manual and/or contact your TA for assistance if you feel this is an issue with your local system.</a:t>
            </a:r>
          </a:p>
          <a:p>
            <a:pPr lvl="0"/>
            <a:endParaRPr lang="en-US" baseline="0" dirty="0" smtClean="0"/>
          </a:p>
          <a:p>
            <a:pPr lvl="0"/>
            <a:r>
              <a:rPr lang="en-US" baseline="0" dirty="0" smtClean="0"/>
              <a:t>We noted that the majority of issues identified during the QMR audit were around documentation. Documentation will be discussed in depth in the next part of the presentation.</a:t>
            </a:r>
          </a:p>
          <a:p>
            <a:pPr lvl="0"/>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There were issues noted regarding</a:t>
            </a:r>
            <a:r>
              <a:rPr lang="en-US" baseline="0" dirty="0" smtClean="0"/>
              <a:t> the frequency, intensity and duration of services provided and how this compared to what was listed on the IFSP and billed to DMAS.  Please be sure that your documentation reflects what was provided and if that is not in accordance with the IFSP, provide an explanation for the difference. </a:t>
            </a:r>
          </a:p>
          <a:p>
            <a:pPr lvl="0"/>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 hope you have found this walk-through of the QMR process helpful and have a better idea of what will occur when you are selected for a QMR audit.  The Part C office is available to answer any questions as you go through the QMR process.  Dana is now going to talk to you about documentation tips.  Dana….</a:t>
            </a:r>
          </a:p>
          <a:p>
            <a:pPr lvl="0"/>
            <a:endParaRPr lang="en-US" baseline="0" dirty="0" smtClean="0"/>
          </a:p>
          <a:p>
            <a:pPr lvl="0"/>
            <a:endParaRPr lang="en-US" baseline="0" dirty="0" smtClean="0"/>
          </a:p>
        </p:txBody>
      </p:sp>
      <p:sp>
        <p:nvSpPr>
          <p:cNvPr id="4" name="Slide Number Placeholder 3"/>
          <p:cNvSpPr>
            <a:spLocks noGrp="1"/>
          </p:cNvSpPr>
          <p:nvPr>
            <p:ph type="sldNum" sz="quarter" idx="10"/>
          </p:nvPr>
        </p:nvSpPr>
        <p:spPr/>
        <p:txBody>
          <a:bodyPr/>
          <a:lstStyle/>
          <a:p>
            <a:fld id="{69CF2C6F-B3EF-4F06-8AB1-2F112EB220FF}"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use the chat feature, click the mouse in the box in the lower right corner of your screen, type a message, and hit enter. Let’s try that now by saying “hi” to Mary Anne.  As a reminder, anything you type in the chat box will be public and will be seen by everyone.</a:t>
            </a:r>
          </a:p>
          <a:p>
            <a:r>
              <a:rPr lang="en-US" dirty="0"/>
              <a:t> </a:t>
            </a:r>
          </a:p>
          <a:p>
            <a:r>
              <a:rPr lang="en-US" dirty="0"/>
              <a:t>There will be opportunities throughout the webinar for you to respond to questions using your chat box. We’ll also try to respond to questions you post in the chat box as we go along. And finally, there will be time at the end of the webinar for questions as well. </a:t>
            </a:r>
          </a:p>
          <a:p>
            <a:r>
              <a:rPr lang="en-US" dirty="0"/>
              <a:t> </a:t>
            </a:r>
          </a:p>
        </p:txBody>
      </p:sp>
      <p:sp>
        <p:nvSpPr>
          <p:cNvPr id="4" name="Slide Number Placeholder 3"/>
          <p:cNvSpPr>
            <a:spLocks noGrp="1"/>
          </p:cNvSpPr>
          <p:nvPr>
            <p:ph type="sldNum" sz="quarter" idx="10"/>
          </p:nvPr>
        </p:nvSpPr>
        <p:spPr/>
        <p:txBody>
          <a:bodyPr/>
          <a:lstStyle/>
          <a:p>
            <a:fld id="{69CF2C6F-B3EF-4F06-8AB1-2F112EB220FF}" type="slidenum">
              <a:rPr lang="en-US" smtClean="0"/>
              <a:pPr/>
              <a:t>4</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01886329"/>
      </p:ext>
    </p:extLst>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a:t>
            </a:r>
            <a:r>
              <a:rPr lang="en-US" baseline="0" dirty="0" smtClean="0"/>
              <a:t> Mary Anne. So, what can you do as a local system or as an individual to get prepared for the review process? A great place to start is by looking at your documentation and considering your own strengths and areas for improvement. </a:t>
            </a:r>
          </a:p>
          <a:p>
            <a:endParaRPr lang="en-US" baseline="0" dirty="0" smtClean="0"/>
          </a:p>
          <a:p>
            <a:r>
              <a:rPr lang="en-US" baseline="0" dirty="0" smtClean="0"/>
              <a:t>We’re now going to talk about tips and strategies for good documentation in the early intervention record. These tips are based on the pilot review results and on feedback from the monitoring staff. </a:t>
            </a:r>
            <a:endParaRPr lang="en-US" dirty="0"/>
          </a:p>
        </p:txBody>
      </p:sp>
      <p:sp>
        <p:nvSpPr>
          <p:cNvPr id="4" name="Slide Number Placeholder 3"/>
          <p:cNvSpPr>
            <a:spLocks noGrp="1"/>
          </p:cNvSpPr>
          <p:nvPr>
            <p:ph type="sldNum" sz="quarter" idx="10"/>
          </p:nvPr>
        </p:nvSpPr>
        <p:spPr/>
        <p:txBody>
          <a:bodyPr/>
          <a:lstStyle/>
          <a:p>
            <a:fld id="{69CF2C6F-B3EF-4F06-8AB1-2F112EB220FF}" type="slidenum">
              <a:rPr lang="en-US" smtClean="0"/>
              <a:pPr/>
              <a:t>40</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06486567"/>
      </p:ext>
    </p:extLst>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thorough documentation is vitally important to the QMR process, but it’s also important for a variety of other reasons.</a:t>
            </a:r>
          </a:p>
          <a:p>
            <a:endParaRPr lang="en-US" i="1" dirty="0"/>
          </a:p>
          <a:p>
            <a:r>
              <a:rPr lang="en-US" i="1" dirty="0"/>
              <a:t>What are some other reasons why completing thorough documentation is so important?</a:t>
            </a:r>
            <a:r>
              <a:rPr lang="en-US" dirty="0"/>
              <a:t>  Share your answers by typing them into the chat box</a:t>
            </a:r>
            <a:r>
              <a:rPr lang="en-US" dirty="0" smtClean="0"/>
              <a:t>. </a:t>
            </a:r>
          </a:p>
          <a:p>
            <a:endParaRPr lang="en-US" b="1" dirty="0" smtClean="0"/>
          </a:p>
          <a:p>
            <a:r>
              <a:rPr lang="en-US" b="1" dirty="0" smtClean="0"/>
              <a:t>&lt;Watch Timer and WAIT 30 seconds&gt;</a:t>
            </a:r>
            <a:endParaRPr lang="en-US" b="1" dirty="0"/>
          </a:p>
          <a:p>
            <a:endParaRPr lang="en-US" dirty="0"/>
          </a:p>
          <a:p>
            <a:r>
              <a:rPr lang="en-US" dirty="0"/>
              <a:t>IDEAS – 	In case of a substitute provider</a:t>
            </a:r>
          </a:p>
          <a:p>
            <a:r>
              <a:rPr lang="en-US" dirty="0"/>
              <a:t>	So families have documentation of the intervention they have received</a:t>
            </a:r>
          </a:p>
          <a:p>
            <a:r>
              <a:rPr lang="en-US" dirty="0"/>
              <a:t>	In case the file is subpoenaed to court</a:t>
            </a:r>
          </a:p>
          <a:p>
            <a:r>
              <a:rPr lang="en-US" dirty="0"/>
              <a:t>	To monitor progress</a:t>
            </a:r>
          </a:p>
          <a:p>
            <a:endParaRPr lang="en-US" dirty="0"/>
          </a:p>
        </p:txBody>
      </p:sp>
      <p:sp>
        <p:nvSpPr>
          <p:cNvPr id="4" name="Slide Number Placeholder 3"/>
          <p:cNvSpPr>
            <a:spLocks noGrp="1"/>
          </p:cNvSpPr>
          <p:nvPr>
            <p:ph type="sldNum" sz="quarter" idx="10"/>
          </p:nvPr>
        </p:nvSpPr>
        <p:spPr/>
        <p:txBody>
          <a:bodyPr/>
          <a:lstStyle/>
          <a:p>
            <a:fld id="{69CF2C6F-B3EF-4F06-8AB1-2F112EB220FF}" type="slidenum">
              <a:rPr lang="en-US" smtClean="0"/>
              <a:pPr/>
              <a:t>41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2286150"/>
      </p:ext>
    </p:extLst>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460">
              <a:defRPr/>
            </a:pPr>
            <a:r>
              <a:rPr lang="en-US" dirty="0"/>
              <a:t>Ensuring that your documentation meets requirements and is thorough is a critical part of providing EI supports and services. Good documentation does not have to take a long time to complete, but does require attention to detail and a clear understanding of the purpose of documentation – to clearly capture what happened during an interaction with or on behalf of a family.</a:t>
            </a:r>
          </a:p>
          <a:p>
            <a:endParaRPr lang="en-US" dirty="0"/>
          </a:p>
        </p:txBody>
      </p:sp>
      <p:sp>
        <p:nvSpPr>
          <p:cNvPr id="4" name="Slide Number Placeholder 3"/>
          <p:cNvSpPr>
            <a:spLocks noGrp="1"/>
          </p:cNvSpPr>
          <p:nvPr>
            <p:ph type="sldNum" sz="quarter" idx="10"/>
          </p:nvPr>
        </p:nvSpPr>
        <p:spPr/>
        <p:txBody>
          <a:bodyPr/>
          <a:lstStyle/>
          <a:p>
            <a:fld id="{69CF2C6F-B3EF-4F06-8AB1-2F112EB220FF}" type="slidenum">
              <a:rPr lang="en-US" smtClean="0"/>
              <a:pPr/>
              <a:t>42</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2230290"/>
      </p:ext>
    </p:extLst>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460">
              <a:defRPr/>
            </a:pPr>
            <a:r>
              <a:rPr lang="en-US" dirty="0"/>
              <a:t>Documentation in a child’s early intervention record should paint a very clear picture of what occurred during the intervention visit or during the communication with the family (if by phone or other means) so that others reading the note will know what you did, what the parent did, and what the child did during that visit or communication.</a:t>
            </a:r>
          </a:p>
          <a:p>
            <a:r>
              <a:rPr lang="en-US" dirty="0" smtClean="0"/>
              <a:t> </a:t>
            </a:r>
            <a:endParaRPr lang="en-US" dirty="0"/>
          </a:p>
        </p:txBody>
      </p:sp>
      <p:sp>
        <p:nvSpPr>
          <p:cNvPr id="4" name="Slide Number Placeholder 3"/>
          <p:cNvSpPr>
            <a:spLocks noGrp="1"/>
          </p:cNvSpPr>
          <p:nvPr>
            <p:ph type="sldNum" sz="quarter" idx="10"/>
          </p:nvPr>
        </p:nvSpPr>
        <p:spPr/>
        <p:txBody>
          <a:bodyPr/>
          <a:lstStyle/>
          <a:p>
            <a:fld id="{69CF2C6F-B3EF-4F06-8AB1-2F112EB220FF}" type="slidenum">
              <a:rPr lang="en-US" smtClean="0"/>
              <a:pPr/>
              <a:t>43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79952559"/>
      </p:ext>
    </p:extLst>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you’re documenting contacts with families and others, you can ask yourself: Would someone else – the service coordinator, another provider, the child’s parent, the child’s insurance provider, the Part C office - be able to read my note and understand what occurred during my </a:t>
            </a:r>
            <a:r>
              <a:rPr lang="en-US" dirty="0" smtClean="0"/>
              <a:t>visit</a:t>
            </a:r>
            <a:r>
              <a:rPr lang="en-US" baseline="0" dirty="0" smtClean="0"/>
              <a:t> or </a:t>
            </a:r>
            <a:r>
              <a:rPr lang="en-US" dirty="0" smtClean="0"/>
              <a:t>communication </a:t>
            </a:r>
            <a:r>
              <a:rPr lang="en-US" dirty="0"/>
              <a:t>with the family? This also holds true when documenting contacts between service providers or other agencies on behalf of the child and family.</a:t>
            </a:r>
          </a:p>
          <a:p>
            <a:r>
              <a:rPr lang="en-US" dirty="0"/>
              <a:t> </a:t>
            </a:r>
          </a:p>
          <a:p>
            <a:endParaRPr lang="en-US" dirty="0"/>
          </a:p>
        </p:txBody>
      </p:sp>
      <p:sp>
        <p:nvSpPr>
          <p:cNvPr id="4" name="Slide Number Placeholder 3"/>
          <p:cNvSpPr>
            <a:spLocks noGrp="1"/>
          </p:cNvSpPr>
          <p:nvPr>
            <p:ph type="sldNum" sz="quarter" idx="10"/>
          </p:nvPr>
        </p:nvSpPr>
        <p:spPr/>
        <p:txBody>
          <a:bodyPr/>
          <a:lstStyle/>
          <a:p>
            <a:fld id="{69CF2C6F-B3EF-4F06-8AB1-2F112EB220FF}" type="slidenum">
              <a:rPr lang="en-US" smtClean="0"/>
              <a:pPr/>
              <a:t>44</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06823444"/>
      </p:ext>
    </p:extLst>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two contact notes</a:t>
            </a:r>
            <a:r>
              <a:rPr lang="en-US" baseline="0" dirty="0" smtClean="0"/>
              <a:t> to help us think about how notes might be written considering the question we just asked ourselves. </a:t>
            </a:r>
          </a:p>
          <a:p>
            <a:endParaRPr lang="en-US" baseline="0" dirty="0" smtClean="0"/>
          </a:p>
          <a:p>
            <a:r>
              <a:rPr lang="en-US" baseline="0" dirty="0" smtClean="0"/>
              <a:t>Please find the Early Intervention Activity Note for Sally Jones that is labeled as “Contact Note #1” in the upper right corner of the page. You can either use the handout you printed out or expand your screen in full screen mode to view the contact note on your screen</a:t>
            </a:r>
            <a:r>
              <a:rPr lang="en-US" b="0" baseline="0" dirty="0" smtClean="0"/>
              <a:t>.</a:t>
            </a:r>
          </a:p>
          <a:p>
            <a:endParaRPr lang="en-US" baseline="0" dirty="0" smtClean="0"/>
          </a:p>
          <a:p>
            <a:r>
              <a:rPr lang="en-US" baseline="0" dirty="0" smtClean="0"/>
              <a:t>Once you’ve located it, read it and think about what questions you would have if you were this family’s service coordinator or a substitute service provider who was planning a visit with the family. </a:t>
            </a:r>
          </a:p>
          <a:p>
            <a:endParaRPr lang="en-US" baseline="0" dirty="0" smtClean="0"/>
          </a:p>
          <a:p>
            <a:r>
              <a:rPr lang="en-US" baseline="0" dirty="0" smtClean="0"/>
              <a:t>We will </a:t>
            </a:r>
            <a:r>
              <a:rPr lang="en-US" b="1" baseline="0" dirty="0" smtClean="0"/>
              <a:t>pause for 1 minute </a:t>
            </a:r>
            <a:r>
              <a:rPr lang="en-US" baseline="0" dirty="0" smtClean="0"/>
              <a:t>to give you time to locate and read the note. There will be silence on the line while we pause.</a:t>
            </a:r>
          </a:p>
          <a:p>
            <a:endParaRPr lang="en-US" baseline="0" dirty="0" smtClean="0"/>
          </a:p>
          <a:p>
            <a:r>
              <a:rPr lang="en-US" b="1" baseline="0" dirty="0" smtClean="0"/>
              <a:t>&lt;watch the timer and wait 1minute&gt;</a:t>
            </a:r>
          </a:p>
        </p:txBody>
      </p:sp>
      <p:sp>
        <p:nvSpPr>
          <p:cNvPr id="4" name="Slide Number Placeholder 3"/>
          <p:cNvSpPr>
            <a:spLocks noGrp="1"/>
          </p:cNvSpPr>
          <p:nvPr>
            <p:ph type="sldNum" sz="quarter" idx="10"/>
          </p:nvPr>
        </p:nvSpPr>
        <p:spPr/>
        <p:txBody>
          <a:bodyPr/>
          <a:lstStyle/>
          <a:p>
            <a:fld id="{69CF2C6F-B3EF-4F06-8AB1-2F112EB220FF}" type="slidenum">
              <a:rPr lang="en-US" smtClean="0"/>
              <a:pPr/>
              <a:t>45</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28825163"/>
      </p:ext>
    </p:extLst>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Please use the chat tool to share your questions about this intervention visit and to comment on what information is missing.</a:t>
            </a:r>
          </a:p>
          <a:p>
            <a:endParaRPr lang="en-US" baseline="0" dirty="0" smtClean="0"/>
          </a:p>
          <a:p>
            <a:r>
              <a:rPr lang="en-US" baseline="0" dirty="0" smtClean="0"/>
              <a:t>I’ll wait while you type into chat.</a:t>
            </a:r>
          </a:p>
          <a:p>
            <a:endParaRPr lang="en-US" baseline="0" dirty="0" smtClean="0"/>
          </a:p>
          <a:p>
            <a:r>
              <a:rPr lang="en-US" b="1" baseline="0" dirty="0" smtClean="0"/>
              <a:t>&lt;watch time and wait 30 seconds before responding&gt;</a:t>
            </a:r>
          </a:p>
        </p:txBody>
      </p:sp>
      <p:sp>
        <p:nvSpPr>
          <p:cNvPr id="4" name="Slide Number Placeholder 3"/>
          <p:cNvSpPr>
            <a:spLocks noGrp="1"/>
          </p:cNvSpPr>
          <p:nvPr>
            <p:ph type="sldNum" sz="quarter" idx="10"/>
          </p:nvPr>
        </p:nvSpPr>
        <p:spPr/>
        <p:txBody>
          <a:bodyPr/>
          <a:lstStyle/>
          <a:p>
            <a:fld id="{69CF2C6F-B3EF-4F06-8AB1-2F112EB220FF}" type="slidenum">
              <a:rPr lang="en-US" smtClean="0"/>
              <a:pPr/>
              <a:t>46</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28825163"/>
      </p:ext>
    </p:extLst>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460">
              <a:defRPr/>
            </a:pPr>
            <a:endParaRPr lang="en-US" baseline="0" dirty="0" smtClean="0"/>
          </a:p>
          <a:p>
            <a:pPr defTabSz="940460">
              <a:defRPr/>
            </a:pPr>
            <a:r>
              <a:rPr lang="en-US" baseline="0" dirty="0" smtClean="0"/>
              <a:t>Now let’s look at a note for the same visit that is fleshed out with more detail. Find your other activity note for Sally Jones that is labeled “Contact Note #2” in the upper right corner of the page, or again, you can view the note in full screen mode here. Compare the two notes and answer the questions: What differences do you see? Do you know what happened on this visit?</a:t>
            </a:r>
          </a:p>
          <a:p>
            <a:pPr defTabSz="940460">
              <a:defRPr/>
            </a:pPr>
            <a:endParaRPr lang="en-US" baseline="0" dirty="0" smtClean="0"/>
          </a:p>
          <a:p>
            <a:pPr defTabSz="940460">
              <a:defRPr/>
            </a:pPr>
            <a:r>
              <a:rPr lang="en-US" baseline="0" dirty="0" smtClean="0"/>
              <a:t>Again, we’ll pause for 1 minute so that you can read the note.</a:t>
            </a:r>
          </a:p>
          <a:p>
            <a:pPr defTabSz="940460">
              <a:defRPr/>
            </a:pPr>
            <a:endParaRPr lang="en-US" baseline="0" dirty="0" smtClean="0"/>
          </a:p>
          <a:p>
            <a:pPr defTabSz="940460">
              <a:defRPr/>
            </a:pPr>
            <a:r>
              <a:rPr lang="en-US" b="1" baseline="0" dirty="0" smtClean="0"/>
              <a:t>&lt;watch timer and wait 1 minutes&gt;</a:t>
            </a:r>
          </a:p>
          <a:p>
            <a:pPr defTabSz="940460">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9CF2C6F-B3EF-4F06-8AB1-2F112EB220FF}" type="slidenum">
              <a:rPr lang="en-US" smtClean="0"/>
              <a:pPr/>
              <a:t>47</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87552177"/>
      </p:ext>
    </p:extLst>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460">
              <a:defRPr/>
            </a:pPr>
            <a:endParaRPr lang="en-US" baseline="0" dirty="0" smtClean="0"/>
          </a:p>
          <a:p>
            <a:pPr defTabSz="940460">
              <a:defRPr/>
            </a:pPr>
            <a:r>
              <a:rPr lang="en-US" baseline="0" dirty="0" smtClean="0"/>
              <a:t>Please share your answers to these questions using the chat box. </a:t>
            </a:r>
          </a:p>
          <a:p>
            <a:pPr defTabSz="940460">
              <a:defRPr/>
            </a:pPr>
            <a:endParaRPr lang="en-US" baseline="0" dirty="0" smtClean="0"/>
          </a:p>
          <a:p>
            <a:pPr defTabSz="940460">
              <a:defRPr/>
            </a:pPr>
            <a:r>
              <a:rPr lang="en-US" b="1" baseline="0" dirty="0" smtClean="0"/>
              <a:t>&lt;wait 30 seconds before responding&gt;</a:t>
            </a:r>
          </a:p>
          <a:p>
            <a:pPr defTabSz="940460">
              <a:defRPr/>
            </a:pPr>
            <a:endParaRPr lang="en-US" baseline="0" dirty="0" smtClean="0"/>
          </a:p>
          <a:p>
            <a:pPr defTabSz="940460">
              <a:defRPr/>
            </a:pPr>
            <a:r>
              <a:rPr lang="en-US" baseline="0" dirty="0" smtClean="0"/>
              <a:t>A main difference you’ll notice is that Contact Note #2 is a more wordy note. These additional words provide a rich description of what was observed and practiced during the visit, in contrast to the more general information provided on Contact Note #1. Again, writing your note to capture what occurred during the visit does not have to result in a long note or one that takes a long time to write. Contact notes can be brief, as long as they specifically describe the activities of visit.</a:t>
            </a:r>
            <a:endParaRPr lang="en-US" dirty="0" smtClean="0"/>
          </a:p>
          <a:p>
            <a:endParaRPr lang="en-US" dirty="0"/>
          </a:p>
        </p:txBody>
      </p:sp>
      <p:sp>
        <p:nvSpPr>
          <p:cNvPr id="4" name="Slide Number Placeholder 3"/>
          <p:cNvSpPr>
            <a:spLocks noGrp="1"/>
          </p:cNvSpPr>
          <p:nvPr>
            <p:ph type="sldNum" sz="quarter" idx="10"/>
          </p:nvPr>
        </p:nvSpPr>
        <p:spPr/>
        <p:txBody>
          <a:bodyPr/>
          <a:lstStyle/>
          <a:p>
            <a:fld id="{69CF2C6F-B3EF-4F06-8AB1-2F112EB220FF}" type="slidenum">
              <a:rPr lang="en-US" smtClean="0"/>
              <a:pPr/>
              <a:t>48</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87552177"/>
      </p:ext>
    </p:extLst>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40460">
              <a:defRPr/>
            </a:pPr>
            <a:r>
              <a:rPr lang="en-US" sz="1200" dirty="0" smtClean="0"/>
              <a:t>To help you ensure that your documentation meets requirements and is complete, let’s review the </a:t>
            </a:r>
            <a:r>
              <a:rPr lang="en-US" sz="1200" b="1" dirty="0" smtClean="0"/>
              <a:t>Contact Note Checklist.</a:t>
            </a:r>
            <a:r>
              <a:rPr lang="en-US" sz="1200" dirty="0" smtClean="0"/>
              <a:t> </a:t>
            </a:r>
            <a:r>
              <a:rPr lang="en-US" sz="1200" baseline="0" dirty="0" smtClean="0"/>
              <a:t> As a reminder, this checklist is also available in your</a:t>
            </a:r>
            <a:r>
              <a:rPr lang="en-US" sz="1200" dirty="0" smtClean="0"/>
              <a:t> Practice Manual on</a:t>
            </a:r>
            <a:r>
              <a:rPr lang="en-US" sz="1200" baseline="0" dirty="0" smtClean="0"/>
              <a:t> page</a:t>
            </a:r>
            <a:r>
              <a:rPr lang="en-US" sz="1200" dirty="0" smtClean="0"/>
              <a:t> 140. </a:t>
            </a:r>
            <a:r>
              <a:rPr lang="en-US" sz="1200" b="0" dirty="0" smtClean="0"/>
              <a:t>I’ll give you a moment to find</a:t>
            </a:r>
            <a:r>
              <a:rPr lang="en-US" sz="1200" b="0" baseline="0" dirty="0" smtClean="0"/>
              <a:t> the checklist again.</a:t>
            </a:r>
          </a:p>
          <a:p>
            <a:pPr defTabSz="940460">
              <a:defRPr/>
            </a:pPr>
            <a:endParaRPr lang="en-US" sz="1200" b="0" baseline="0" dirty="0" smtClean="0"/>
          </a:p>
          <a:p>
            <a:pPr defTabSz="940460">
              <a:defRPr/>
            </a:pPr>
            <a:r>
              <a:rPr lang="en-US" sz="1200" b="1" baseline="0" dirty="0" smtClean="0"/>
              <a:t>&lt;watch timer and wait 30 seconds&gt;</a:t>
            </a:r>
            <a:endParaRPr lang="en-US" sz="1200" b="1" dirty="0" smtClean="0"/>
          </a:p>
          <a:p>
            <a:pPr defTabSz="940460">
              <a:defRPr/>
            </a:pPr>
            <a:endParaRPr lang="en-US" sz="1200" dirty="0" smtClean="0"/>
          </a:p>
          <a:p>
            <a:r>
              <a:rPr lang="en-US" sz="1200" dirty="0" smtClean="0"/>
              <a:t>Some items on the checklist are more intuitive than others, like including the child’s name, but all are equally important. </a:t>
            </a:r>
          </a:p>
          <a:p>
            <a:endParaRPr lang="en-US" sz="1200" dirty="0" smtClean="0"/>
          </a:p>
          <a:p>
            <a:pPr lvl="0"/>
            <a:r>
              <a:rPr lang="en-US" sz="1200" dirty="0" smtClean="0"/>
              <a:t>Let’s highlight a few items on the checklist that were noted to be missing in notes that were reviewed during the QMR pilots:  </a:t>
            </a:r>
            <a:endParaRPr lang="en-US" sz="1400" dirty="0" smtClean="0"/>
          </a:p>
        </p:txBody>
      </p:sp>
      <p:sp>
        <p:nvSpPr>
          <p:cNvPr id="4" name="Slide Number Placeholder 3"/>
          <p:cNvSpPr>
            <a:spLocks noGrp="1"/>
          </p:cNvSpPr>
          <p:nvPr>
            <p:ph type="sldNum" sz="quarter" idx="10"/>
          </p:nvPr>
        </p:nvSpPr>
        <p:spPr/>
        <p:txBody>
          <a:bodyPr/>
          <a:lstStyle/>
          <a:p>
            <a:fld id="{69CF2C6F-B3EF-4F06-8AB1-2F112EB220FF}" type="slidenum">
              <a:rPr lang="en-US" smtClean="0"/>
              <a:pPr/>
              <a:t>49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93490813"/>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Another feature you might want to take advantage of, is the ability to </a:t>
            </a:r>
            <a:r>
              <a:rPr lang="en-US" dirty="0" smtClean="0"/>
              <a:t>view </a:t>
            </a:r>
            <a:r>
              <a:rPr lang="en-US" dirty="0"/>
              <a:t>these slides in full </a:t>
            </a:r>
            <a:r>
              <a:rPr lang="en-US" dirty="0" smtClean="0"/>
              <a:t>screen </a:t>
            </a:r>
            <a:r>
              <a:rPr lang="en-US" dirty="0" err="1" smtClean="0"/>
              <a:t>moce</a:t>
            </a:r>
            <a:r>
              <a:rPr lang="en-US" dirty="0" smtClean="0"/>
              <a:t>. </a:t>
            </a:r>
            <a:r>
              <a:rPr lang="en-US" dirty="0"/>
              <a:t>They are best viewed in this format. </a:t>
            </a:r>
          </a:p>
          <a:p>
            <a:endParaRPr lang="en-US" dirty="0"/>
          </a:p>
          <a:p>
            <a:r>
              <a:rPr lang="en-US" dirty="0"/>
              <a:t>To go into full screen mode locate the button with 4 arrows on it. You can find it on the bar below this slide. When you’ve found the button, click it.</a:t>
            </a:r>
          </a:p>
          <a:p>
            <a:r>
              <a:rPr lang="en-US" dirty="0"/>
              <a:t> </a:t>
            </a:r>
          </a:p>
          <a:p>
            <a:r>
              <a:rPr lang="en-US" dirty="0"/>
              <a:t>When you go into full screen mode you do lose the view of chat, but we will always guide you back </a:t>
            </a:r>
            <a:r>
              <a:rPr lang="en-US" dirty="0" smtClean="0"/>
              <a:t>to</a:t>
            </a:r>
            <a:r>
              <a:rPr lang="en-US" baseline="0" dirty="0" smtClean="0"/>
              <a:t> </a:t>
            </a:r>
            <a:r>
              <a:rPr lang="en-US" dirty="0" smtClean="0"/>
              <a:t>chat </a:t>
            </a:r>
            <a:r>
              <a:rPr lang="en-US" dirty="0"/>
              <a:t>when necessary.</a:t>
            </a:r>
          </a:p>
          <a:p>
            <a:endParaRPr lang="en-US" dirty="0"/>
          </a:p>
          <a:p>
            <a:r>
              <a:rPr lang="en-US" dirty="0"/>
              <a:t>To get out of </a:t>
            </a:r>
            <a:r>
              <a:rPr lang="en-US" dirty="0" smtClean="0"/>
              <a:t>full</a:t>
            </a:r>
            <a:r>
              <a:rPr lang="en-US" baseline="0" dirty="0" smtClean="0"/>
              <a:t> screen mode</a:t>
            </a:r>
            <a:r>
              <a:rPr lang="en-US" dirty="0" smtClean="0"/>
              <a:t>, </a:t>
            </a:r>
            <a:r>
              <a:rPr lang="en-US" dirty="0"/>
              <a:t>hit the escape key on your keyboard</a:t>
            </a:r>
            <a:r>
              <a:rPr lang="en-US" dirty="0" smtClean="0"/>
              <a:t>.</a:t>
            </a:r>
            <a:r>
              <a:rPr lang="en-US" baseline="0" dirty="0" smtClean="0"/>
              <a:t> Go ahead and try this now.</a:t>
            </a:r>
          </a:p>
          <a:p>
            <a:endParaRPr lang="en-US" baseline="0" dirty="0" smtClean="0"/>
          </a:p>
          <a:p>
            <a:r>
              <a:rPr lang="en-US" baseline="0" dirty="0" smtClean="0"/>
              <a:t>&lt;pause&gt;</a:t>
            </a:r>
            <a:endParaRPr lang="en-US" dirty="0" smtClean="0"/>
          </a:p>
        </p:txBody>
      </p:sp>
      <p:sp>
        <p:nvSpPr>
          <p:cNvPr id="4" name="Slide Number Placeholder 3"/>
          <p:cNvSpPr>
            <a:spLocks noGrp="1"/>
          </p:cNvSpPr>
          <p:nvPr>
            <p:ph type="sldNum" sz="quarter" idx="10"/>
          </p:nvPr>
        </p:nvSpPr>
        <p:spPr/>
        <p:txBody>
          <a:bodyPr/>
          <a:lstStyle/>
          <a:p>
            <a:fld id="{69CF2C6F-B3EF-4F06-8AB1-2F112EB220FF}" type="slidenum">
              <a:rPr lang="en-US" smtClean="0"/>
              <a:pPr/>
              <a:t>5</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01886329"/>
      </p:ext>
    </p:extLst>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293894" indent="-293894">
              <a:buFont typeface="Arial" pitchFamily="34" charset="0"/>
              <a:buChar char="•"/>
            </a:pPr>
            <a:r>
              <a:rPr lang="en-US" sz="1200" dirty="0" smtClean="0"/>
              <a:t>Be sure to indicate the </a:t>
            </a:r>
            <a:r>
              <a:rPr lang="en-US" sz="1200" b="1" dirty="0" smtClean="0"/>
              <a:t>Type of Contact </a:t>
            </a:r>
            <a:r>
              <a:rPr lang="en-US" sz="1200" dirty="0" smtClean="0"/>
              <a:t>you have with the family, whether by phone, mail, or face-to-face.</a:t>
            </a:r>
            <a:endParaRPr lang="en-US" sz="1400" b="1" dirty="0" smtClean="0">
              <a:solidFill>
                <a:srgbClr val="FF0000"/>
              </a:solidFill>
            </a:endParaRPr>
          </a:p>
        </p:txBody>
      </p:sp>
      <p:sp>
        <p:nvSpPr>
          <p:cNvPr id="4" name="Slide Number Placeholder 3"/>
          <p:cNvSpPr>
            <a:spLocks noGrp="1"/>
          </p:cNvSpPr>
          <p:nvPr>
            <p:ph type="sldNum" sz="quarter" idx="10"/>
          </p:nvPr>
        </p:nvSpPr>
        <p:spPr/>
        <p:txBody>
          <a:bodyPr/>
          <a:lstStyle/>
          <a:p>
            <a:fld id="{69CF2C6F-B3EF-4F06-8AB1-2F112EB220FF}" type="slidenum">
              <a:rPr lang="en-US" smtClean="0"/>
              <a:pPr/>
              <a:t>50</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93490813"/>
      </p:ext>
    </p:extLst>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293894" indent="-293894">
              <a:buFont typeface="Arial" pitchFamily="34" charset="0"/>
              <a:buChar char="•"/>
            </a:pPr>
            <a:r>
              <a:rPr lang="en-US" sz="1200" dirty="0" smtClean="0"/>
              <a:t>Including the </a:t>
            </a:r>
            <a:r>
              <a:rPr lang="en-US" sz="1200" b="1" dirty="0" smtClean="0"/>
              <a:t>Date of the contact </a:t>
            </a:r>
            <a:r>
              <a:rPr lang="en-US" sz="1200" dirty="0" smtClean="0"/>
              <a:t>helps the reviewer (and the local system manager) know whether services are being provided as indicated on the IFSP. The date of contact also needs to match when comparing to services billed. </a:t>
            </a:r>
            <a:endParaRPr lang="en-US" sz="1400" dirty="0" smtClean="0"/>
          </a:p>
        </p:txBody>
      </p:sp>
      <p:sp>
        <p:nvSpPr>
          <p:cNvPr id="4" name="Slide Number Placeholder 3"/>
          <p:cNvSpPr>
            <a:spLocks noGrp="1"/>
          </p:cNvSpPr>
          <p:nvPr>
            <p:ph type="sldNum" sz="quarter" idx="10"/>
          </p:nvPr>
        </p:nvSpPr>
        <p:spPr/>
        <p:txBody>
          <a:bodyPr/>
          <a:lstStyle/>
          <a:p>
            <a:fld id="{69CF2C6F-B3EF-4F06-8AB1-2F112EB220FF}" type="slidenum">
              <a:rPr lang="en-US" smtClean="0"/>
              <a:pPr/>
              <a:t>51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93490813"/>
      </p:ext>
    </p:extLst>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293894" indent="-293894">
              <a:buFont typeface="Arial" pitchFamily="34" charset="0"/>
              <a:buChar char="•"/>
            </a:pPr>
            <a:r>
              <a:rPr lang="en-US" sz="1400" dirty="0" smtClean="0"/>
              <a:t>The </a:t>
            </a:r>
            <a:r>
              <a:rPr lang="en-US" sz="1400" b="1" dirty="0" smtClean="0"/>
              <a:t>Service P</a:t>
            </a:r>
            <a:r>
              <a:rPr lang="en-US" sz="1200" b="1" dirty="0" smtClean="0"/>
              <a:t>rovider’s Signature </a:t>
            </a:r>
            <a:r>
              <a:rPr lang="en-US" sz="1200" dirty="0" smtClean="0"/>
              <a:t>is required by </a:t>
            </a:r>
            <a:r>
              <a:rPr lang="en-US" sz="1200" dirty="0" err="1" smtClean="0"/>
              <a:t>payors</a:t>
            </a:r>
            <a:r>
              <a:rPr lang="en-US" sz="1200" dirty="0" smtClean="0"/>
              <a:t> and must include at a minimum the service provider’s first and last name.</a:t>
            </a:r>
            <a:endParaRPr lang="en-US" dirty="0"/>
          </a:p>
        </p:txBody>
      </p:sp>
      <p:sp>
        <p:nvSpPr>
          <p:cNvPr id="4" name="Slide Number Placeholder 3"/>
          <p:cNvSpPr>
            <a:spLocks noGrp="1"/>
          </p:cNvSpPr>
          <p:nvPr>
            <p:ph type="sldNum" sz="quarter" idx="10"/>
          </p:nvPr>
        </p:nvSpPr>
        <p:spPr/>
        <p:txBody>
          <a:bodyPr/>
          <a:lstStyle/>
          <a:p>
            <a:fld id="{69CF2C6F-B3EF-4F06-8AB1-2F112EB220FF}" type="slidenum">
              <a:rPr lang="en-US" smtClean="0"/>
              <a:pPr/>
              <a:t>52</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93490813"/>
      </p:ext>
    </p:extLst>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293894" indent="-293894">
              <a:buFont typeface="Arial" pitchFamily="34" charset="0"/>
              <a:buChar char="•"/>
            </a:pPr>
            <a:r>
              <a:rPr lang="en-US" sz="1400" dirty="0" smtClean="0"/>
              <a:t>A contact note should describe</a:t>
            </a:r>
            <a:r>
              <a:rPr lang="en-US" sz="1200" dirty="0" smtClean="0"/>
              <a:t> </a:t>
            </a:r>
            <a:r>
              <a:rPr lang="en-US" sz="1200" b="1" dirty="0" smtClean="0"/>
              <a:t>Who was present </a:t>
            </a:r>
            <a:r>
              <a:rPr lang="en-US" sz="1200" dirty="0" smtClean="0"/>
              <a:t>for the visit. If the child’s service will be billed to Medicaid, then the contact note should specify that the child was present during the visit.</a:t>
            </a:r>
            <a:endParaRPr lang="en-US" sz="1400" dirty="0" smtClean="0"/>
          </a:p>
        </p:txBody>
      </p:sp>
      <p:sp>
        <p:nvSpPr>
          <p:cNvPr id="4" name="Slide Number Placeholder 3"/>
          <p:cNvSpPr>
            <a:spLocks noGrp="1"/>
          </p:cNvSpPr>
          <p:nvPr>
            <p:ph type="sldNum" sz="quarter" idx="10"/>
          </p:nvPr>
        </p:nvSpPr>
        <p:spPr/>
        <p:txBody>
          <a:bodyPr/>
          <a:lstStyle/>
          <a:p>
            <a:fld id="{69CF2C6F-B3EF-4F06-8AB1-2F112EB220FF}" type="slidenum">
              <a:rPr lang="en-US" smtClean="0"/>
              <a:pPr/>
              <a:t>53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93490813"/>
      </p:ext>
    </p:extLst>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293894" indent="-293894">
              <a:buFont typeface="Arial" pitchFamily="34" charset="0"/>
              <a:buChar char="•"/>
            </a:pPr>
            <a:r>
              <a:rPr lang="en-US" sz="1200" dirty="0" smtClean="0"/>
              <a:t>The </a:t>
            </a:r>
            <a:r>
              <a:rPr lang="en-US" sz="1200" b="1" dirty="0" smtClean="0"/>
              <a:t>Narrative</a:t>
            </a:r>
            <a:r>
              <a:rPr lang="en-US" sz="1200" dirty="0" smtClean="0"/>
              <a:t> of the contact note should address</a:t>
            </a:r>
            <a:r>
              <a:rPr lang="en-US" sz="1200" baseline="0" dirty="0" smtClean="0"/>
              <a:t> what</a:t>
            </a:r>
            <a:r>
              <a:rPr lang="en-US" sz="1200" dirty="0" smtClean="0"/>
              <a:t> the family reports has happened since the last visit as well as what occurred during the visit. Information about what the provider, family members, and child did </a:t>
            </a:r>
            <a:r>
              <a:rPr lang="en-US" sz="1200" u="sng" dirty="0" smtClean="0"/>
              <a:t>during</a:t>
            </a:r>
            <a:r>
              <a:rPr lang="en-US" sz="1200" dirty="0" smtClean="0"/>
              <a:t> the visit as well as suggestions for follow-up activities during daily routines between visits must also be included</a:t>
            </a:r>
            <a:endParaRPr lang="en-US" dirty="0"/>
          </a:p>
        </p:txBody>
      </p:sp>
      <p:sp>
        <p:nvSpPr>
          <p:cNvPr id="4" name="Slide Number Placeholder 3"/>
          <p:cNvSpPr>
            <a:spLocks noGrp="1"/>
          </p:cNvSpPr>
          <p:nvPr>
            <p:ph type="sldNum" sz="quarter" idx="10"/>
          </p:nvPr>
        </p:nvSpPr>
        <p:spPr/>
        <p:txBody>
          <a:bodyPr/>
          <a:lstStyle/>
          <a:p>
            <a:fld id="{69CF2C6F-B3EF-4F06-8AB1-2F112EB220FF}" type="slidenum">
              <a:rPr lang="en-US" smtClean="0"/>
              <a:pPr/>
              <a:t>54</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93490813"/>
      </p:ext>
    </p:extLst>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293894" indent="-293894">
              <a:buFont typeface="Arial" pitchFamily="34" charset="0"/>
              <a:buChar char="•"/>
            </a:pPr>
            <a:r>
              <a:rPr lang="en-US" sz="1400" dirty="0" smtClean="0"/>
              <a:t>Finally, you want to be sure to </a:t>
            </a:r>
            <a:r>
              <a:rPr lang="en-US" sz="1200" dirty="0" smtClean="0"/>
              <a:t>use </a:t>
            </a:r>
            <a:r>
              <a:rPr lang="en-US" sz="1200" b="1" dirty="0" smtClean="0"/>
              <a:t>Language that can be understood by everyone </a:t>
            </a:r>
            <a:r>
              <a:rPr lang="en-US" sz="1200" dirty="0" smtClean="0"/>
              <a:t>including the family and other team members. </a:t>
            </a:r>
            <a:r>
              <a:rPr lang="en-US" sz="1200" baseline="0" dirty="0" smtClean="0"/>
              <a:t>During the pilot reviews, considerable use of technical jargon and abbreviations that appeared unique to the service provider was noted. You should try to a</a:t>
            </a:r>
            <a:r>
              <a:rPr lang="en-US" sz="1200" dirty="0" smtClean="0"/>
              <a:t>void using technical jargon and abbreviations unless these will be easily understood by a variety of readers.</a:t>
            </a:r>
            <a:r>
              <a:rPr lang="en-US" sz="1200" baseline="0" dirty="0" smtClean="0"/>
              <a:t> </a:t>
            </a:r>
            <a:endParaRPr lang="en-US" sz="1200"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69CF2C6F-B3EF-4F06-8AB1-2F112EB220FF}" type="slidenum">
              <a:rPr lang="en-US" smtClean="0"/>
              <a:pPr/>
              <a:t>55</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93490813"/>
      </p:ext>
    </p:extLst>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about some specific tips we would like to share with you to help you prepare for the QMR process. These are just a few tips based on what was learned from the pilot reviews. </a:t>
            </a:r>
          </a:p>
          <a:p>
            <a:endParaRPr lang="en-US" dirty="0"/>
          </a:p>
          <a:p>
            <a:r>
              <a:rPr lang="en-US" dirty="0"/>
              <a:t>For your contact notes, also remember to:</a:t>
            </a:r>
          </a:p>
          <a:p>
            <a:pPr marL="176336" indent="-176336">
              <a:buFont typeface="Arial" pitchFamily="34" charset="0"/>
              <a:buChar char="•"/>
            </a:pPr>
            <a:r>
              <a:rPr lang="en-US" dirty="0"/>
              <a:t>Be sure notes are descriptive of who did what, how, when, and </a:t>
            </a:r>
            <a:r>
              <a:rPr lang="en-US" dirty="0" smtClean="0"/>
              <a:t>why</a:t>
            </a:r>
          </a:p>
          <a:p>
            <a:pPr marL="176336" indent="-176336">
              <a:buFont typeface="Arial" pitchFamily="34" charset="0"/>
              <a:buChar char="•"/>
            </a:pPr>
            <a:r>
              <a:rPr lang="en-US" dirty="0" smtClean="0"/>
              <a:t>Use objective,</a:t>
            </a:r>
            <a:r>
              <a:rPr lang="en-US" baseline="0" dirty="0" smtClean="0"/>
              <a:t> p</a:t>
            </a:r>
            <a:r>
              <a:rPr lang="en-US" dirty="0" smtClean="0"/>
              <a:t>ositive statements when describing the activities</a:t>
            </a:r>
            <a:r>
              <a:rPr lang="en-US" baseline="0" dirty="0" smtClean="0"/>
              <a:t> and discussions that occurred during the visit.</a:t>
            </a:r>
            <a:endParaRPr lang="en-US" dirty="0"/>
          </a:p>
          <a:p>
            <a:pPr marL="176336" indent="-176336">
              <a:buFont typeface="Arial" pitchFamily="34" charset="0"/>
              <a:buChar char="•"/>
            </a:pPr>
            <a:r>
              <a:rPr lang="en-US" dirty="0"/>
              <a:t>Note which outcomes and goals were addressed during the visit. </a:t>
            </a:r>
            <a:r>
              <a:rPr lang="en-US" b="0" baseline="0" dirty="0" smtClean="0"/>
              <a:t>Many local system have outcomes and short term goals pre-printed on their contact notes. Remember that i</a:t>
            </a:r>
            <a:r>
              <a:rPr lang="en-US" dirty="0" smtClean="0"/>
              <a:t>f </a:t>
            </a:r>
            <a:r>
              <a:rPr lang="en-US" dirty="0"/>
              <a:t>you don’t address an outcome or </a:t>
            </a:r>
            <a:r>
              <a:rPr lang="en-US" dirty="0" smtClean="0"/>
              <a:t>goal that is listed on your contact note, you must mark </a:t>
            </a:r>
            <a:r>
              <a:rPr lang="en-US" dirty="0"/>
              <a:t>n/a by it </a:t>
            </a:r>
            <a:r>
              <a:rPr lang="en-US" dirty="0" smtClean="0"/>
              <a:t>rather </a:t>
            </a:r>
            <a:r>
              <a:rPr lang="en-US" dirty="0"/>
              <a:t>than leave it blank. </a:t>
            </a:r>
          </a:p>
        </p:txBody>
      </p:sp>
      <p:sp>
        <p:nvSpPr>
          <p:cNvPr id="4" name="Slide Number Placeholder 3"/>
          <p:cNvSpPr>
            <a:spLocks noGrp="1"/>
          </p:cNvSpPr>
          <p:nvPr>
            <p:ph type="sldNum" sz="quarter" idx="10"/>
          </p:nvPr>
        </p:nvSpPr>
        <p:spPr/>
        <p:txBody>
          <a:bodyPr/>
          <a:lstStyle/>
          <a:p>
            <a:fld id="{69CF2C6F-B3EF-4F06-8AB1-2F112EB220FF}" type="slidenum">
              <a:rPr lang="en-US" smtClean="0"/>
              <a:pPr/>
              <a:t>56</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23615166"/>
      </p:ext>
    </p:extLst>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100" baseline="0" dirty="0" smtClean="0"/>
              <a:t>While most notes in the pilot reviews indicated that a parent/caregiver was present during the session, the notes did not always provide information about what the parent/caregiver did or how they participated in the session.  Use the </a:t>
            </a:r>
            <a:r>
              <a:rPr lang="en-US" sz="1100" dirty="0" smtClean="0"/>
              <a:t>narrative section of the contact note to</a:t>
            </a:r>
            <a:r>
              <a:rPr lang="en-US" sz="1100" baseline="0" dirty="0" smtClean="0"/>
              <a:t> provide</a:t>
            </a:r>
            <a:r>
              <a:rPr lang="en-US" sz="1100" dirty="0" smtClean="0"/>
              <a:t> sufficient to allow a reader to know what occurred during the session. (As you all noted, the first note for Sally Jones was missing most all of this information.)</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dirty="0" smtClean="0"/>
              <a:t>You also want to be sure to specifically </a:t>
            </a:r>
            <a:r>
              <a:rPr lang="en-US" sz="1100" b="0" baseline="0" dirty="0" smtClean="0"/>
              <a:t>describe what the child did during the visit. </a:t>
            </a:r>
            <a:r>
              <a:rPr lang="en-US" sz="1200" b="0" baseline="0" dirty="0" smtClean="0"/>
              <a:t>During the pilot reviews, the reviewers found </a:t>
            </a:r>
            <a:r>
              <a:rPr lang="en-US" sz="1200" baseline="0" dirty="0" smtClean="0"/>
              <a:t>that information about how the child responded to activities addressed during the session varied. The information provided must be sufficient for a reader to know what the child did in response to the activity.  This would mean including information such as the number of times something occurred, the words heard during the session, the number of seconds/minutes a child was able to maintain a position.  Only indicating that the child is “progressing,” or writing general statements such as “we looked at books” or “the child sat independently” does not provide a complete picture of the child’s response to what occurred during the session.</a:t>
            </a:r>
            <a:endParaRPr lang="en-US" sz="1200" dirty="0" smtClean="0"/>
          </a:p>
          <a:p>
            <a:pPr marL="176336" indent="-176336">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69CF2C6F-B3EF-4F06-8AB1-2F112EB220FF}" type="slidenum">
              <a:rPr lang="en-US" smtClean="0"/>
              <a:pPr/>
              <a:t>57</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23615166"/>
      </p:ext>
    </p:extLst>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336" indent="-176336">
              <a:buFont typeface="Arial" pitchFamily="34" charset="0"/>
              <a:buChar char="•"/>
            </a:pPr>
            <a:r>
              <a:rPr lang="en-US" dirty="0"/>
              <a:t>Contact notes for supports and services should describe how </a:t>
            </a:r>
            <a:r>
              <a:rPr lang="en-US" dirty="0" smtClean="0"/>
              <a:t>family </a:t>
            </a:r>
            <a:r>
              <a:rPr lang="en-US" dirty="0"/>
              <a:t>activities and routines were incorporated into </a:t>
            </a:r>
            <a:r>
              <a:rPr lang="en-US" dirty="0" smtClean="0"/>
              <a:t>the </a:t>
            </a:r>
            <a:r>
              <a:rPr lang="en-US" dirty="0"/>
              <a:t>visit</a:t>
            </a:r>
            <a:r>
              <a:rPr lang="en-US" dirty="0" smtClean="0"/>
              <a:t>. Describing the activities and routines</a:t>
            </a:r>
            <a:r>
              <a:rPr lang="en-US" baseline="0" dirty="0" smtClean="0"/>
              <a:t> that were incorporated should provide the reader with the context for the visit.</a:t>
            </a:r>
            <a:endParaRPr lang="en-US" dirty="0"/>
          </a:p>
          <a:p>
            <a:pPr marL="176336" indent="-176336">
              <a:buFont typeface="Arial" pitchFamily="34" charset="0"/>
              <a:buChar char="•"/>
            </a:pPr>
            <a:r>
              <a:rPr lang="en-US" dirty="0"/>
              <a:t>Be sure to include a description of how you coached the family in the use of intervention strategies during family </a:t>
            </a:r>
            <a:r>
              <a:rPr lang="en-US" dirty="0" smtClean="0"/>
              <a:t>routines.</a:t>
            </a:r>
          </a:p>
          <a:p>
            <a:pPr marL="176336" indent="-176336">
              <a:buFont typeface="Arial" pitchFamily="34" charset="0"/>
              <a:buChar char="•"/>
            </a:pPr>
            <a:r>
              <a:rPr lang="en-US" dirty="0" smtClean="0"/>
              <a:t>You’ll </a:t>
            </a:r>
            <a:r>
              <a:rPr lang="en-US" dirty="0"/>
              <a:t>also want to describe what strategies you and the parent collaborated on and what plans you developed together for how the parent will use strategies between visits.</a:t>
            </a:r>
          </a:p>
          <a:p>
            <a:endParaRPr lang="en-US" dirty="0"/>
          </a:p>
        </p:txBody>
      </p:sp>
      <p:sp>
        <p:nvSpPr>
          <p:cNvPr id="4" name="Slide Number Placeholder 3"/>
          <p:cNvSpPr>
            <a:spLocks noGrp="1"/>
          </p:cNvSpPr>
          <p:nvPr>
            <p:ph type="sldNum" sz="quarter" idx="10"/>
          </p:nvPr>
        </p:nvSpPr>
        <p:spPr/>
        <p:txBody>
          <a:bodyPr/>
          <a:lstStyle/>
          <a:p>
            <a:fld id="{69CF2C6F-B3EF-4F06-8AB1-2F112EB220FF}" type="slidenum">
              <a:rPr lang="en-US" smtClean="0"/>
              <a:pPr/>
              <a:t>58</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23615166"/>
      </p:ext>
    </p:extLst>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terms</a:t>
            </a:r>
            <a:r>
              <a:rPr lang="en-US" baseline="0" dirty="0" smtClean="0"/>
              <a:t> of the EI record, </a:t>
            </a:r>
            <a:r>
              <a:rPr lang="en-US" dirty="0" smtClean="0"/>
              <a:t>Mary </a:t>
            </a:r>
            <a:r>
              <a:rPr lang="en-US" dirty="0"/>
              <a:t>Anne has already mentioned the importance of ensuring that </a:t>
            </a:r>
            <a:r>
              <a:rPr lang="en-US" dirty="0" smtClean="0"/>
              <a:t>documentation </a:t>
            </a:r>
            <a:r>
              <a:rPr lang="en-US" dirty="0"/>
              <a:t>addressing Provider Choice, Medical Necessity, and </a:t>
            </a:r>
            <a:r>
              <a:rPr lang="en-US" dirty="0" err="1"/>
              <a:t>Payor</a:t>
            </a:r>
            <a:r>
              <a:rPr lang="en-US" dirty="0"/>
              <a:t> of Last </a:t>
            </a:r>
            <a:r>
              <a:rPr lang="en-US" dirty="0" smtClean="0"/>
              <a:t>Resort are included.</a:t>
            </a:r>
            <a:endParaRPr lang="en-US" dirty="0"/>
          </a:p>
        </p:txBody>
      </p:sp>
      <p:sp>
        <p:nvSpPr>
          <p:cNvPr id="4" name="Slide Number Placeholder 3"/>
          <p:cNvSpPr>
            <a:spLocks noGrp="1"/>
          </p:cNvSpPr>
          <p:nvPr>
            <p:ph type="sldNum" sz="quarter" idx="10"/>
          </p:nvPr>
        </p:nvSpPr>
        <p:spPr/>
        <p:txBody>
          <a:bodyPr/>
          <a:lstStyle/>
          <a:p>
            <a:fld id="{69CF2C6F-B3EF-4F06-8AB1-2F112EB220FF}" type="slidenum">
              <a:rPr lang="en-US" smtClean="0"/>
              <a:pPr/>
              <a:t>59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72774792"/>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Following this </a:t>
            </a:r>
            <a:r>
              <a:rPr lang="en-US" dirty="0" err="1"/>
              <a:t>webinar</a:t>
            </a:r>
            <a:r>
              <a:rPr lang="en-US" dirty="0"/>
              <a:t>, you’ll receive an email asking you to complete a brief survey to give us feedback. We ask that you please take a few moments and let us know about your experience participating in the </a:t>
            </a:r>
            <a:r>
              <a:rPr lang="en-US" dirty="0" err="1"/>
              <a:t>webinar</a:t>
            </a:r>
            <a:r>
              <a:rPr lang="en-US" dirty="0"/>
              <a:t>. This will help us as we develop future professional development opportunities.</a:t>
            </a:r>
          </a:p>
          <a:p>
            <a:r>
              <a:rPr lang="en-US" dirty="0"/>
              <a:t> </a:t>
            </a:r>
          </a:p>
          <a:p>
            <a:endParaRPr lang="en-US" dirty="0"/>
          </a:p>
        </p:txBody>
      </p:sp>
      <p:sp>
        <p:nvSpPr>
          <p:cNvPr id="4" name="Slide Number Placeholder 3"/>
          <p:cNvSpPr>
            <a:spLocks noGrp="1"/>
          </p:cNvSpPr>
          <p:nvPr>
            <p:ph type="sldNum" sz="quarter" idx="10"/>
          </p:nvPr>
        </p:nvSpPr>
        <p:spPr/>
        <p:txBody>
          <a:bodyPr/>
          <a:lstStyle/>
          <a:p>
            <a:fld id="{69CF2C6F-B3EF-4F06-8AB1-2F112EB220FF}" type="slidenum">
              <a:rPr lang="en-US" smtClean="0"/>
              <a:pPr/>
              <a:t>6</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01886329"/>
      </p:ext>
    </p:extLst>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336" indent="-176336" defTabSz="940460">
              <a:buFont typeface="Arial" pitchFamily="34" charset="0"/>
              <a:buChar char="•"/>
              <a:defRPr/>
            </a:pPr>
            <a:r>
              <a:rPr lang="en-US" dirty="0"/>
              <a:t>If a family wishes to communicate by email, be sure to check with your agency as this method of communication is not secure and may not be permitted by some agencies. If it is, be sure to document email exchanges in your contact notes and print and file the emails.</a:t>
            </a:r>
          </a:p>
          <a:p>
            <a:pPr marL="176336" indent="-176336" defTabSz="940460">
              <a:buFont typeface="Arial" pitchFamily="34" charset="0"/>
              <a:buChar char="•"/>
              <a:defRPr/>
            </a:pPr>
            <a:r>
              <a:rPr lang="en-US" dirty="0"/>
              <a:t>For families with Medicaid, be sure to document that they were provided with their Individual Right to Appeal letter when applicable.</a:t>
            </a:r>
          </a:p>
          <a:p>
            <a:endParaRPr lang="en-US" dirty="0"/>
          </a:p>
        </p:txBody>
      </p:sp>
      <p:sp>
        <p:nvSpPr>
          <p:cNvPr id="4" name="Slide Number Placeholder 3"/>
          <p:cNvSpPr>
            <a:spLocks noGrp="1"/>
          </p:cNvSpPr>
          <p:nvPr>
            <p:ph type="sldNum" sz="quarter" idx="10"/>
          </p:nvPr>
        </p:nvSpPr>
        <p:spPr/>
        <p:txBody>
          <a:bodyPr/>
          <a:lstStyle/>
          <a:p>
            <a:fld id="{69CF2C6F-B3EF-4F06-8AB1-2F112EB220FF}" type="slidenum">
              <a:rPr lang="en-US" smtClean="0"/>
              <a:pPr/>
              <a:t>60</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66657244"/>
      </p:ext>
    </p:extLst>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We have a few more general strategies to share with you to help you prepare for the QMR process:</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Remember the resource you have in the Practice Manual. When you have questions about documentation, a great first place to look is in the Practice Manual. There is guidance throughout the manual related to documentation, and Chapter 9 focuses on the EI record specifically.</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It is always a good idea to have another pair of eyes look at your work, so ask others to critique your documentation and give you feedback.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Build your own monitoring system to keep an eye on documentation and service provision in your locality or program. For example, supervisors and local system managers should be conducting regular team reviews of records to monitor documentation and services. When these in-house reviews are conducted, it is very important to give staff constructive feedback so that they know what they are doing well and where improvements are needed. Some local systems do voluntary billing retractions when they find internal errors. This way they identify and correct issues with billable services before a real audit occurs.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We encourage you to identify your own strengths and areas where improvement is needed BEFORE QMR so that you can prepare and know what to expect.</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Finally, when in doubt, provide more detail rather than less in your documentation. Remember that others should be able to read your documentation and clearly know what occurred!</a:t>
            </a:r>
          </a:p>
          <a:p>
            <a:endParaRPr lang="en-US" dirty="0"/>
          </a:p>
        </p:txBody>
      </p:sp>
      <p:sp>
        <p:nvSpPr>
          <p:cNvPr id="4" name="Slide Number Placeholder 3"/>
          <p:cNvSpPr>
            <a:spLocks noGrp="1"/>
          </p:cNvSpPr>
          <p:nvPr>
            <p:ph type="sldNum" sz="quarter" idx="10"/>
          </p:nvPr>
        </p:nvSpPr>
        <p:spPr/>
        <p:txBody>
          <a:bodyPr/>
          <a:lstStyle/>
          <a:p>
            <a:fld id="{69CF2C6F-B3EF-4F06-8AB1-2F112EB220FF}" type="slidenum">
              <a:rPr lang="en-US" smtClean="0"/>
              <a:pPr/>
              <a:t>61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47719331"/>
      </p:ext>
    </p:extLst>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460">
              <a:defRPr/>
            </a:pPr>
            <a:r>
              <a:rPr lang="en-US" dirty="0" smtClean="0"/>
              <a:t>As</a:t>
            </a:r>
            <a:r>
              <a:rPr lang="en-US" baseline="0" dirty="0" smtClean="0"/>
              <a:t> we prepare to wrap up the webinar and take your questions, we want to remind you of two important points related to documentation:</a:t>
            </a:r>
          </a:p>
          <a:p>
            <a:pPr defTabSz="940460">
              <a:defRPr/>
            </a:pPr>
            <a:endParaRPr lang="en-US" baseline="0" dirty="0" smtClean="0"/>
          </a:p>
          <a:p>
            <a:pPr marL="0" indent="0" defTabSz="940460">
              <a:buFont typeface="+mj-lt"/>
              <a:buNone/>
              <a:defRPr/>
            </a:pPr>
            <a:r>
              <a:rPr lang="en-US" baseline="0" dirty="0" smtClean="0"/>
              <a:t>First, remember the saying “if it’s not documented it didn’t happen.” Be sure that you are documenting any and all contacts with or on behalf of families.</a:t>
            </a:r>
          </a:p>
          <a:p>
            <a:pPr marL="0" indent="0" defTabSz="940460">
              <a:buFont typeface="+mj-lt"/>
              <a:buNone/>
              <a:defRPr/>
            </a:pPr>
            <a:endParaRPr lang="en-US" baseline="0" dirty="0" smtClean="0"/>
          </a:p>
          <a:p>
            <a:pPr marL="0" indent="0" defTabSz="940460">
              <a:buFont typeface="+mj-lt"/>
              <a:buNone/>
              <a:defRPr/>
            </a:pPr>
            <a:r>
              <a:rPr lang="en-US" baseline="0" dirty="0" smtClean="0"/>
              <a:t>And second, h</a:t>
            </a:r>
            <a:r>
              <a:rPr lang="en-US" dirty="0" smtClean="0"/>
              <a:t>ow you document</a:t>
            </a:r>
            <a:r>
              <a:rPr lang="en-US" baseline="0" dirty="0" smtClean="0"/>
              <a:t> the specifics of your visits with families affects</a:t>
            </a:r>
            <a:r>
              <a:rPr lang="en-US" dirty="0" smtClean="0"/>
              <a:t> local system compliance, which in turn affects the state’s compliance. </a:t>
            </a:r>
          </a:p>
          <a:p>
            <a:pPr defTabSz="940460">
              <a:defRPr/>
            </a:pPr>
            <a:endParaRPr lang="en-US" dirty="0" smtClean="0"/>
          </a:p>
          <a:p>
            <a:pPr defTabSz="940460">
              <a:defRPr/>
            </a:pPr>
            <a:r>
              <a:rPr lang="en-US" dirty="0" smtClean="0"/>
              <a:t>Remember</a:t>
            </a:r>
            <a:r>
              <a:rPr lang="en-US" baseline="0" dirty="0" smtClean="0"/>
              <a:t> that w</a:t>
            </a:r>
            <a:r>
              <a:rPr lang="en-US" dirty="0" smtClean="0"/>
              <a:t>e are all in this together!</a:t>
            </a:r>
          </a:p>
          <a:p>
            <a:pPr marL="235115" indent="-235115" defTabSz="940460">
              <a:buFont typeface="+mj-lt"/>
              <a:buAutoNum type="arabicPeriod"/>
              <a:defRPr/>
            </a:pPr>
            <a:endParaRPr lang="en-US" dirty="0" smtClean="0"/>
          </a:p>
          <a:p>
            <a:pPr defTabSz="940460">
              <a:defRPr/>
            </a:pPr>
            <a:r>
              <a:rPr lang="en-US" dirty="0" smtClean="0"/>
              <a:t>Each</a:t>
            </a:r>
            <a:r>
              <a:rPr lang="en-US" baseline="0" dirty="0" smtClean="0"/>
              <a:t> of you has an important part to play in the QMR process. We encourage you to take the time to re-examine your own documentation and be sure you are capturing all of the incredible things you do with the families you serve everyday.</a:t>
            </a:r>
            <a:endParaRPr lang="en-US" dirty="0" smtClean="0"/>
          </a:p>
          <a:p>
            <a:endParaRPr lang="en-US" dirty="0"/>
          </a:p>
        </p:txBody>
      </p:sp>
      <p:sp>
        <p:nvSpPr>
          <p:cNvPr id="4" name="Slide Number Placeholder 3"/>
          <p:cNvSpPr>
            <a:spLocks noGrp="1"/>
          </p:cNvSpPr>
          <p:nvPr>
            <p:ph type="sldNum" sz="quarter" idx="10"/>
          </p:nvPr>
        </p:nvSpPr>
        <p:spPr/>
        <p:txBody>
          <a:bodyPr/>
          <a:lstStyle/>
          <a:p>
            <a:fld id="{69CF2C6F-B3EF-4F06-8AB1-2F112EB220FF}" type="slidenum">
              <a:rPr lang="en-US" smtClean="0"/>
              <a:pPr/>
              <a:t>62</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67993453"/>
      </p:ext>
    </p:extLst>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hope that</a:t>
            </a:r>
            <a:r>
              <a:rPr lang="en-US" baseline="0" dirty="0" smtClean="0"/>
              <a:t> this webinar has provided you with useful information to help you prepare for the QMR process and improve your documentation. </a:t>
            </a:r>
            <a:r>
              <a:rPr lang="en-US" dirty="0" smtClean="0"/>
              <a:t>If you have any other questions about the QMR process or documentation, please feel free to ask them </a:t>
            </a:r>
            <a:r>
              <a:rPr lang="en-US" baseline="0" dirty="0" smtClean="0"/>
              <a:t>now using your chat box. We will pause on this slide to take your questions. </a:t>
            </a:r>
          </a:p>
          <a:p>
            <a:endParaRPr lang="en-US" baseline="0" dirty="0" smtClean="0"/>
          </a:p>
          <a:p>
            <a:r>
              <a:rPr lang="en-US" baseline="0" dirty="0" smtClean="0"/>
              <a:t>Thank you for your great questions. We also want you to know that the monitoring staff will be reviewing your questions and will be developing a Q&amp;A document about the QMR process. An email will be sent out as soon as this becomes available. If you would like to get in touch with any of the three pilot QMR sites, please let Mary Anne know.</a:t>
            </a:r>
            <a:endParaRPr lang="en-US" dirty="0" smtClean="0"/>
          </a:p>
          <a:p>
            <a:endParaRPr lang="en-US" dirty="0"/>
          </a:p>
        </p:txBody>
      </p:sp>
      <p:sp>
        <p:nvSpPr>
          <p:cNvPr id="4" name="Slide Number Placeholder 3"/>
          <p:cNvSpPr>
            <a:spLocks noGrp="1"/>
          </p:cNvSpPr>
          <p:nvPr>
            <p:ph type="sldNum" sz="quarter" idx="10"/>
          </p:nvPr>
        </p:nvSpPr>
        <p:spPr/>
        <p:txBody>
          <a:bodyPr/>
          <a:lstStyle/>
          <a:p>
            <a:fld id="{69CF2C6F-B3EF-4F06-8AB1-2F112EB220FF}" type="slidenum">
              <a:rPr lang="en-US" smtClean="0"/>
              <a:pPr/>
              <a:t>63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88049911"/>
      </p:ext>
    </p:extLst>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We would like to thank the three local systems that volunteered to participate in the QMR pilot reviews: The Infant and Toddler Connections of Fairfax, Hanover, and Virginia Beach. The local system managers of these sites have also agreed to be available for questions, so please feel free to contact them.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9CF2C6F-B3EF-4F06-8AB1-2F112EB220FF}" type="slidenum">
              <a:rPr lang="en-US" smtClean="0"/>
              <a:pPr/>
              <a:t>64</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13624901"/>
      </p:ext>
    </p:extLst>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a:t>
            </a:r>
            <a:r>
              <a:rPr lang="en-US" baseline="0" dirty="0" smtClean="0"/>
              <a:t> thank you for joining us for today’s webinar. You will be receiving your survey following the webinar and we welcome your feedback and suggestions.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let you colleagues who couldn’t join us today know that this webinar will be archived within the next few weeks and will be available on the Virginia Early Intervention Professional Development Center website: www.eipd.vcu.edu</a:t>
            </a:r>
          </a:p>
          <a:p>
            <a:endParaRPr lang="en-US" baseline="0" dirty="0" smtClean="0"/>
          </a:p>
          <a:p>
            <a:r>
              <a:rPr lang="en-US" baseline="0" dirty="0" smtClean="0"/>
              <a:t>Happy New Year to you all and have a wonderful day!</a:t>
            </a:r>
            <a:endParaRPr lang="en-US" dirty="0"/>
          </a:p>
        </p:txBody>
      </p:sp>
      <p:sp>
        <p:nvSpPr>
          <p:cNvPr id="4" name="Slide Number Placeholder 3"/>
          <p:cNvSpPr>
            <a:spLocks noGrp="1"/>
          </p:cNvSpPr>
          <p:nvPr>
            <p:ph type="sldNum" sz="quarter" idx="10"/>
          </p:nvPr>
        </p:nvSpPr>
        <p:spPr/>
        <p:txBody>
          <a:bodyPr/>
          <a:lstStyle/>
          <a:p>
            <a:fld id="{69CF2C6F-B3EF-4F06-8AB1-2F112EB220FF}" type="slidenum">
              <a:rPr lang="en-US" smtClean="0"/>
              <a:pPr/>
              <a:t>65</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13624901"/>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should</a:t>
            </a:r>
            <a:r>
              <a:rPr lang="en-US" baseline="0" dirty="0" smtClean="0"/>
              <a:t> have received several handouts by email that you will need for this webinar. The handouts are listed on this slide. We will be reviewing and using these handouts during the webinar so please be sure you have them printed out. You will also need to have your Practice Manual handy.</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think we are ready to begin. I’m going to turn it over to Mary Anne to walk us through the QMR process. </a:t>
            </a:r>
          </a:p>
          <a:p>
            <a:endParaRPr lang="en-US" dirty="0"/>
          </a:p>
        </p:txBody>
      </p:sp>
      <p:sp>
        <p:nvSpPr>
          <p:cNvPr id="4" name="Slide Number Placeholder 3"/>
          <p:cNvSpPr>
            <a:spLocks noGrp="1"/>
          </p:cNvSpPr>
          <p:nvPr>
            <p:ph type="sldNum" sz="quarter" idx="10"/>
          </p:nvPr>
        </p:nvSpPr>
        <p:spPr/>
        <p:txBody>
          <a:bodyPr/>
          <a:lstStyle/>
          <a:p>
            <a:fld id="{69CF2C6F-B3EF-4F06-8AB1-2F112EB220FF}" type="slidenum">
              <a:rPr lang="en-US" smtClean="0"/>
              <a:pPr/>
              <a:t>7</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55542945"/>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Dana.  I am really pleased to be able to</a:t>
            </a:r>
            <a:r>
              <a:rPr lang="en-US" baseline="0" dirty="0" smtClean="0"/>
              <a:t> share with you information about the Quality Management Review or QMR process. </a:t>
            </a:r>
            <a:endParaRPr lang="en-US" dirty="0"/>
          </a:p>
        </p:txBody>
      </p:sp>
      <p:sp>
        <p:nvSpPr>
          <p:cNvPr id="4" name="Slide Number Placeholder 3"/>
          <p:cNvSpPr>
            <a:spLocks noGrp="1"/>
          </p:cNvSpPr>
          <p:nvPr>
            <p:ph type="sldNum" sz="quarter" idx="10"/>
          </p:nvPr>
        </p:nvSpPr>
        <p:spPr/>
        <p:txBody>
          <a:bodyPr/>
          <a:lstStyle/>
          <a:p>
            <a:fld id="{69CF2C6F-B3EF-4F06-8AB1-2F112EB220FF}" type="slidenum">
              <a:rPr lang="en-US" smtClean="0"/>
              <a:pPr/>
              <a:t>8</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78592447"/>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 of today’s webinar is to review the QMR process that the Part C office will use with each local system</a:t>
            </a:r>
            <a:r>
              <a:rPr lang="en-US" baseline="0" dirty="0" smtClean="0"/>
              <a:t>.  I will also provide an overview of a few general findings that were noted during the pilot process and talk about next steps.</a:t>
            </a:r>
          </a:p>
          <a:p>
            <a:endParaRPr lang="en-US" baseline="0" dirty="0" smtClean="0"/>
          </a:p>
          <a:p>
            <a:r>
              <a:rPr lang="en-US" baseline="0" dirty="0" smtClean="0"/>
              <a:t>The QMR process was piloted with three local systems.  Modifications have been made to forms and processes based on the results of the pilot process.  DMAS has been an active partner in the development of the processes as well as in the discussion of information gathered and reported during the pilot process.  DMAS has indicated they feel this process meets appropriate state and federal requirements</a:t>
            </a:r>
            <a:endParaRPr lang="en-US" dirty="0"/>
          </a:p>
        </p:txBody>
      </p:sp>
      <p:sp>
        <p:nvSpPr>
          <p:cNvPr id="4" name="Slide Number Placeholder 3"/>
          <p:cNvSpPr>
            <a:spLocks noGrp="1"/>
          </p:cNvSpPr>
          <p:nvPr>
            <p:ph type="sldNum" sz="quarter" idx="10"/>
          </p:nvPr>
        </p:nvSpPr>
        <p:spPr/>
        <p:txBody>
          <a:bodyPr/>
          <a:lstStyle/>
          <a:p>
            <a:fld id="{69CF2C6F-B3EF-4F06-8AB1-2F112EB220F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20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5D2DF7E2-4B00-4DBA-B898-B3718EFF9B8B}" type="datetimeFigureOut">
              <a:rPr lang="en-US" smtClean="0"/>
              <a:pPr/>
              <a:t>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2DF7E2-4B00-4DBA-B898-B3718EFF9B8B}" type="datetimeFigureOut">
              <a:rPr lang="en-US" smtClean="0"/>
              <a:pPr/>
              <a:t>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60DF12-E5EE-4666-B63E-8579EABD0172}"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D2DF7E2-4B00-4DBA-B898-B3718EFF9B8B}" type="datetimeFigureOut">
              <a:rPr lang="en-US" smtClean="0"/>
              <a:pPr/>
              <a:t>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0DF12-E5EE-4666-B63E-8579EABD017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D2DF7E2-4B00-4DBA-B898-B3718EFF9B8B}" type="datetimeFigureOut">
              <a:rPr lang="en-US" smtClean="0"/>
              <a:pPr/>
              <a:t>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0DF12-E5EE-4666-B63E-8579EABD017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D2DF7E2-4B00-4DBA-B898-B3718EFF9B8B}" type="datetimeFigureOut">
              <a:rPr lang="en-US" smtClean="0"/>
              <a:pPr/>
              <a:t>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0DF12-E5EE-4666-B63E-8579EABD01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5D2DF7E2-4B00-4DBA-B898-B3718EFF9B8B}" type="datetimeFigureOut">
              <a:rPr lang="en-US" smtClean="0"/>
              <a:pPr/>
              <a:t>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0DF12-E5EE-4666-B63E-8579EABD0172}"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2DF7E2-4B00-4DBA-B898-B3718EFF9B8B}" type="datetimeFigureOut">
              <a:rPr lang="en-US" smtClean="0"/>
              <a:pPr/>
              <a:t>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D2DF7E2-4B00-4DBA-B898-B3718EFF9B8B}" type="datetimeFigureOut">
              <a:rPr lang="en-US" smtClean="0"/>
              <a:pPr/>
              <a:t>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60DF12-E5EE-4666-B63E-8579EABD017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5D2DF7E2-4B00-4DBA-B898-B3718EFF9B8B}" type="datetimeFigureOut">
              <a:rPr lang="en-US" smtClean="0"/>
              <a:pPr/>
              <a:t>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60DF12-E5EE-4666-B63E-8579EABD01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D2DF7E2-4B00-4DBA-B898-B3718EFF9B8B}" type="datetimeFigureOut">
              <a:rPr lang="en-US" smtClean="0"/>
              <a:pPr/>
              <a:t>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60DF12-E5EE-4666-B63E-8579EABD01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2DF7E2-4B00-4DBA-B898-B3718EFF9B8B}" type="datetimeFigureOut">
              <a:rPr lang="en-US" smtClean="0"/>
              <a:pPr/>
              <a:t>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60DF12-E5EE-4666-B63E-8579EABD01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2DF7E2-4B00-4DBA-B898-B3718EFF9B8B}" type="datetimeFigureOut">
              <a:rPr lang="en-US" smtClean="0"/>
              <a:pPr/>
              <a:t>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5D2DF7E2-4B00-4DBA-B898-B3718EFF9B8B}" type="datetimeFigureOut">
              <a:rPr lang="en-US" smtClean="0"/>
              <a:pPr/>
              <a:t>1/20/11</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CC60DF12-E5EE-4666-B63E-8579EABD01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3.jpeg"/><Relationship Id="rId5"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3.jpeg"/><Relationship Id="rId5"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3.jpeg"/><Relationship Id="rId5"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gif"/><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gif"/><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3.jpeg"/><Relationship Id="rId5"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gif"/><Relationship Id="rId5"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 Id="rId3"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 Id="rId3"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3.jpeg"/><Relationship Id="rId5"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5.xml"/><Relationship Id="rId3"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6.xml"/><Relationship Id="rId3"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7.xml"/><Relationship Id="rId3"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gif"/><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gif"/><Relationship Id="rId5" Type="http://schemas.openxmlformats.org/officeDocument/2006/relationships/image" Target="../media/image29.jpeg"/><Relationship Id="rId1" Type="http://schemas.openxmlformats.org/officeDocument/2006/relationships/slideLayout" Target="../slideLayouts/slideLayout8.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30.emf"/><Relationship Id="rId4" Type="http://schemas.openxmlformats.org/officeDocument/2006/relationships/image" Target="../media/image4.png"/><Relationship Id="rId5"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4.png"/><Relationship Id="rId5"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4.png"/><Relationship Id="rId5"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gif"/><Relationship Id="rId5"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gif"/><Relationship Id="rId5"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gif"/><Relationship Id="rId5"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gif"/><Relationship Id="rId5"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gif"/><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1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1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1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1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1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15.png"/></Relationships>
</file>

<file path=ppt/slides/_rels/slide56.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4.png"/><Relationship Id="rId5"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gif"/><Relationship Id="rId5"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gif"/><Relationship Id="rId5"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gif"/><Relationship Id="rId5"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4.png"/><Relationship Id="rId5" Type="http://schemas.openxmlformats.org/officeDocument/2006/relationships/image" Target="../media/image5.gif"/><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gif"/><Relationship Id="rId5"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3" Type="http://schemas.openxmlformats.org/officeDocument/2006/relationships/image" Target="../media/image39.emf"/><Relationship Id="rId4" Type="http://schemas.openxmlformats.org/officeDocument/2006/relationships/image" Target="../media/image4.png"/><Relationship Id="rId5"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png"/><Relationship Id="rId5"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3" Type="http://schemas.openxmlformats.org/officeDocument/2006/relationships/hyperlink" Target="mailto:allan.phillips@fairfaxcounty.gov" TargetMode="External"/><Relationship Id="rId4" Type="http://schemas.openxmlformats.org/officeDocument/2006/relationships/hyperlink" Target="mailto:kwalker@hanover.k12.va.us" TargetMode="External"/><Relationship Id="rId5" Type="http://schemas.openxmlformats.org/officeDocument/2006/relationships/hyperlink" Target="mailto:jmcelwee@vbgov.com" TargetMode="External"/><Relationship Id="rId1" Type="http://schemas.openxmlformats.org/officeDocument/2006/relationships/slideLayout" Target="../slideLayouts/slideLayout4.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3" Type="http://schemas.openxmlformats.org/officeDocument/2006/relationships/hyperlink" Target="http://www.eipd.vcu.edu/" TargetMode="External"/><Relationship Id="rId4" Type="http://schemas.openxmlformats.org/officeDocument/2006/relationships/image" Target="../media/image41.png"/><Relationship Id="rId1" Type="http://schemas.openxmlformats.org/officeDocument/2006/relationships/slideLayout" Target="../slideLayouts/slideLayout4.xml"/><Relationship Id="rId2" Type="http://schemas.openxmlformats.org/officeDocument/2006/relationships/notesSlide" Target="../notesSlides/notesSlide6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gif"/><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gif"/><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4" Type="http://schemas.openxmlformats.org/officeDocument/2006/relationships/image" Target="../media/image3.jpeg"/><Relationship Id="rId5"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Rectangle 9"/>
          <p:cNvSpPr/>
          <p:nvPr/>
        </p:nvSpPr>
        <p:spPr>
          <a:xfrm>
            <a:off x="0" y="2159000"/>
            <a:ext cx="4419600" cy="5334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549275" y="228600"/>
            <a:ext cx="8042276" cy="1600200"/>
          </a:xfrm>
        </p:spPr>
        <p:txBody>
          <a:bodyPr>
            <a:noAutofit/>
          </a:bodyPr>
          <a:lstStyle/>
          <a:p>
            <a:r>
              <a:rPr lang="en-US" sz="3200" b="1" dirty="0" smtClean="0"/>
              <a:t>The QMR Process: Preparation and Documentation Tips for Local Systems and Practitioners</a:t>
            </a:r>
            <a:endParaRPr lang="en-US" sz="3200" b="1" dirty="0"/>
          </a:p>
        </p:txBody>
      </p:sp>
      <p:sp>
        <p:nvSpPr>
          <p:cNvPr id="9" name="Content Placeholder 4"/>
          <p:cNvSpPr txBox="1">
            <a:spLocks/>
          </p:cNvSpPr>
          <p:nvPr/>
        </p:nvSpPr>
        <p:spPr>
          <a:xfrm>
            <a:off x="381000" y="2235200"/>
            <a:ext cx="3657600" cy="5334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ts val="2000"/>
              </a:spcBef>
              <a:spcAft>
                <a:spcPts val="600"/>
              </a:spcAft>
              <a:buClr>
                <a:schemeClr val="accent1">
                  <a:lumMod val="60000"/>
                  <a:lumOff val="40000"/>
                </a:schemeClr>
              </a:buClr>
              <a:buSzPct val="110000"/>
              <a:buFont typeface="Wingdings 2" pitchFamily="18" charset="2"/>
              <a:buNone/>
              <a:tabLst/>
              <a:defRPr/>
            </a:pPr>
            <a:r>
              <a:rPr lang="en-US" sz="2000" b="1" dirty="0" smtClean="0">
                <a:solidFill>
                  <a:schemeClr val="bg1"/>
                </a:solidFill>
              </a:rPr>
              <a:t>For This </a:t>
            </a:r>
            <a:r>
              <a:rPr lang="en-US" sz="2000" b="1" dirty="0" err="1" smtClean="0">
                <a:solidFill>
                  <a:schemeClr val="bg1"/>
                </a:solidFill>
              </a:rPr>
              <a:t>Webinar</a:t>
            </a:r>
            <a:endParaRPr kumimoji="0" lang="en-US" sz="2000" b="1"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2000"/>
              </a:spcBef>
              <a:spcAft>
                <a:spcPts val="600"/>
              </a:spcAft>
              <a:buClr>
                <a:schemeClr val="accent1">
                  <a:lumMod val="60000"/>
                  <a:lumOff val="40000"/>
                </a:schemeClr>
              </a:buClr>
              <a:buSzPct val="110000"/>
              <a:buFont typeface="Wingdings 2" pitchFamily="18" charset="2"/>
              <a:buNone/>
              <a:tabLst/>
              <a:defRPr/>
            </a:pPr>
            <a:endParaRPr kumimoji="0" lang="en-US" sz="2000" b="1"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12" name="Content Placeholder 4"/>
          <p:cNvSpPr txBox="1">
            <a:spLocks/>
          </p:cNvSpPr>
          <p:nvPr/>
        </p:nvSpPr>
        <p:spPr>
          <a:xfrm>
            <a:off x="304800" y="2768600"/>
            <a:ext cx="3733800" cy="9144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ts val="2000"/>
              </a:spcBef>
              <a:spcAft>
                <a:spcPts val="600"/>
              </a:spcAft>
              <a:buClr>
                <a:schemeClr val="accent1">
                  <a:lumMod val="60000"/>
                  <a:lumOff val="40000"/>
                </a:schemeClr>
              </a:buClr>
              <a:buSzPct val="110000"/>
              <a:buFont typeface="Wingdings 2" pitchFamily="18" charset="2"/>
              <a:buNone/>
              <a:tabLst/>
              <a:defRP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Please Call: 866-842-5779</a:t>
            </a:r>
            <a:br>
              <a:rPr kumimoji="0" lang="en-US" sz="20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br>
            <a:r>
              <a:rPr kumimoji="0" lang="en-US" sz="20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Enter</a:t>
            </a:r>
            <a:r>
              <a:rPr kumimoji="0" lang="en-US" sz="2000" b="0" i="0" u="none" strike="noStrike" kern="1200" cap="none" spc="0" normalizeH="0" noProof="0" dirty="0" smtClean="0">
                <a:ln>
                  <a:noFill/>
                </a:ln>
                <a:solidFill>
                  <a:schemeClr val="tx1">
                    <a:lumMod val="65000"/>
                    <a:lumOff val="35000"/>
                  </a:schemeClr>
                </a:solidFill>
                <a:effectLst/>
                <a:uLnTx/>
                <a:uFillTx/>
                <a:latin typeface="+mn-lt"/>
                <a:ea typeface="+mn-ea"/>
                <a:cs typeface="+mn-cs"/>
              </a:rPr>
              <a:t> Code: 463 661 9330#</a:t>
            </a:r>
            <a:r>
              <a:rPr kumimoji="0" lang="en-US" sz="20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 </a:t>
            </a:r>
          </a:p>
          <a:p>
            <a:pPr marL="0" marR="0" lvl="0" indent="0" algn="l" defTabSz="914400" rtl="0" eaLnBrk="1" fontAlgn="auto" latinLnBrk="0" hangingPunct="1">
              <a:lnSpc>
                <a:spcPct val="100000"/>
              </a:lnSpc>
              <a:spcBef>
                <a:spcPts val="2000"/>
              </a:spcBef>
              <a:spcAft>
                <a:spcPts val="600"/>
              </a:spcAft>
              <a:buClr>
                <a:schemeClr val="accent1">
                  <a:lumMod val="60000"/>
                  <a:lumOff val="40000"/>
                </a:schemeClr>
              </a:buClr>
              <a:buSzPct val="110000"/>
              <a:buFont typeface="Wingdings 2" pitchFamily="18" charset="2"/>
              <a:buNone/>
              <a:tabLst/>
              <a:defRPr/>
            </a:pPr>
            <a:endParaRPr kumimoji="0" lang="en-US" sz="2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13" name="Rectangle 12"/>
          <p:cNvSpPr/>
          <p:nvPr/>
        </p:nvSpPr>
        <p:spPr>
          <a:xfrm>
            <a:off x="0" y="3911600"/>
            <a:ext cx="4419600" cy="5334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Content Placeholder 4"/>
          <p:cNvSpPr txBox="1">
            <a:spLocks/>
          </p:cNvSpPr>
          <p:nvPr/>
        </p:nvSpPr>
        <p:spPr>
          <a:xfrm>
            <a:off x="381000" y="3987800"/>
            <a:ext cx="4343400" cy="5334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ts val="2000"/>
              </a:spcBef>
              <a:spcAft>
                <a:spcPts val="600"/>
              </a:spcAft>
              <a:buClr>
                <a:schemeClr val="accent1">
                  <a:lumMod val="60000"/>
                  <a:lumOff val="40000"/>
                </a:schemeClr>
              </a:buClr>
              <a:buSzPct val="110000"/>
              <a:buFont typeface="Wingdings 2" pitchFamily="18" charset="2"/>
              <a:buNone/>
              <a:tabLst/>
              <a:defRPr/>
            </a:pPr>
            <a:r>
              <a:rPr lang="en-US" sz="2000" b="1" dirty="0" smtClean="0">
                <a:solidFill>
                  <a:schemeClr val="bg1"/>
                </a:solidFill>
              </a:rPr>
              <a:t>Have Available </a:t>
            </a:r>
            <a:endParaRPr kumimoji="0" lang="en-US" sz="2000" b="1"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2000"/>
              </a:spcBef>
              <a:spcAft>
                <a:spcPts val="600"/>
              </a:spcAft>
              <a:buClr>
                <a:schemeClr val="accent1">
                  <a:lumMod val="60000"/>
                  <a:lumOff val="40000"/>
                </a:schemeClr>
              </a:buClr>
              <a:buSzPct val="110000"/>
              <a:buFont typeface="Wingdings 2" pitchFamily="18" charset="2"/>
              <a:buNone/>
              <a:tabLst/>
              <a:defRPr/>
            </a:pPr>
            <a:endParaRPr kumimoji="0" lang="en-US" sz="2000" b="1"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19" name="Content Placeholder 4"/>
          <p:cNvSpPr txBox="1">
            <a:spLocks/>
          </p:cNvSpPr>
          <p:nvPr/>
        </p:nvSpPr>
        <p:spPr>
          <a:xfrm>
            <a:off x="304800" y="4521200"/>
            <a:ext cx="4114800" cy="11430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ts val="2000"/>
              </a:spcBef>
              <a:buClr>
                <a:schemeClr val="accent1">
                  <a:lumMod val="60000"/>
                  <a:lumOff val="40000"/>
                </a:schemeClr>
              </a:buClr>
              <a:buSzPct val="110000"/>
              <a:buFont typeface="Wingdings 2" pitchFamily="18" charset="2"/>
              <a:buNone/>
              <a:tabLst/>
              <a:defRP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The printouts of the files emailed</a:t>
            </a:r>
            <a:r>
              <a:rPr kumimoji="0" lang="en-US" sz="2000" b="0" i="0" u="none" strike="noStrike" kern="1200" cap="none" spc="0" normalizeH="0" noProof="0" dirty="0" smtClean="0">
                <a:ln>
                  <a:noFill/>
                </a:ln>
                <a:solidFill>
                  <a:schemeClr val="tx1">
                    <a:lumMod val="65000"/>
                    <a:lumOff val="35000"/>
                  </a:schemeClr>
                </a:solidFill>
                <a:effectLst/>
                <a:uLnTx/>
                <a:uFillTx/>
                <a:latin typeface="+mn-lt"/>
                <a:ea typeface="+mn-ea"/>
                <a:cs typeface="+mn-cs"/>
              </a:rPr>
              <a:t> to you along with your login information.</a:t>
            </a:r>
            <a:endParaRPr kumimoji="0" lang="en-US" sz="20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2000"/>
              </a:spcBef>
              <a:buClr>
                <a:schemeClr val="accent1">
                  <a:lumMod val="60000"/>
                  <a:lumOff val="40000"/>
                </a:schemeClr>
              </a:buClr>
              <a:buSzPct val="110000"/>
              <a:buFont typeface="Wingdings 2" pitchFamily="18" charset="2"/>
              <a:buNone/>
              <a:tabLst/>
              <a:defRPr/>
            </a:pPr>
            <a:endParaRPr kumimoji="0" lang="en-US" sz="2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20" name="Rounded Rectangle 19"/>
          <p:cNvSpPr/>
          <p:nvPr/>
        </p:nvSpPr>
        <p:spPr>
          <a:xfrm>
            <a:off x="5029200" y="2133600"/>
            <a:ext cx="3581400" cy="3581400"/>
          </a:xfrm>
          <a:prstGeom prst="roundRect">
            <a:avLst>
              <a:gd name="adj" fmla="val 7093"/>
            </a:avLst>
          </a:prstGeom>
          <a:solidFill>
            <a:schemeClr val="bg1"/>
          </a:solid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Content Placeholder 4"/>
          <p:cNvSpPr txBox="1">
            <a:spLocks/>
          </p:cNvSpPr>
          <p:nvPr/>
        </p:nvSpPr>
        <p:spPr>
          <a:xfrm>
            <a:off x="5105400" y="2209800"/>
            <a:ext cx="3429000" cy="5334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ts val="2000"/>
              </a:spcBef>
              <a:spcAft>
                <a:spcPts val="600"/>
              </a:spcAft>
              <a:buClr>
                <a:schemeClr val="accent1">
                  <a:lumMod val="60000"/>
                  <a:lumOff val="40000"/>
                </a:schemeClr>
              </a:buClr>
              <a:buSzPct val="110000"/>
              <a:buFont typeface="Wingdings 2" pitchFamily="18" charset="2"/>
              <a:buNone/>
              <a:tabLst/>
              <a:defRPr/>
            </a:pPr>
            <a:r>
              <a:rPr kumimoji="0" lang="en-US" sz="20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QMR Word Scramble</a:t>
            </a:r>
          </a:p>
          <a:p>
            <a:pPr marL="0" marR="0" lvl="0" indent="0" algn="ctr" defTabSz="914400" rtl="0" eaLnBrk="1" fontAlgn="auto" latinLnBrk="0" hangingPunct="1">
              <a:lnSpc>
                <a:spcPct val="100000"/>
              </a:lnSpc>
              <a:spcBef>
                <a:spcPts val="2000"/>
              </a:spcBef>
              <a:spcAft>
                <a:spcPts val="600"/>
              </a:spcAft>
              <a:buClr>
                <a:schemeClr val="accent1">
                  <a:lumMod val="60000"/>
                  <a:lumOff val="40000"/>
                </a:schemeClr>
              </a:buClr>
              <a:buSzPct val="110000"/>
              <a:buFont typeface="Wingdings 2" pitchFamily="18" charset="2"/>
              <a:buNone/>
              <a:tabLst/>
              <a:defRPr/>
            </a:pPr>
            <a:endParaRPr kumimoji="0" lang="en-US" sz="2000" b="1"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22" name="Content Placeholder 4"/>
          <p:cNvSpPr txBox="1">
            <a:spLocks/>
          </p:cNvSpPr>
          <p:nvPr/>
        </p:nvSpPr>
        <p:spPr>
          <a:xfrm>
            <a:off x="5105400" y="2768600"/>
            <a:ext cx="1600200" cy="2590800"/>
          </a:xfrm>
          <a:prstGeom prst="rect">
            <a:avLst/>
          </a:prstGeom>
        </p:spPr>
        <p:txBody>
          <a:bodyPr vert="horz" lIns="91440" tIns="45720" rIns="91440" bIns="45720" rtlCol="0">
            <a:normAutofit fontScale="92500"/>
          </a:bodyPr>
          <a:lstStyle/>
          <a:p>
            <a:pPr marL="0" marR="0" lvl="0" indent="0" defTabSz="914400" rtl="0" eaLnBrk="1" fontAlgn="auto" latinLnBrk="0" hangingPunct="1">
              <a:lnSpc>
                <a:spcPct val="100000"/>
              </a:lnSpc>
              <a:spcBef>
                <a:spcPts val="2000"/>
              </a:spcBef>
              <a:buClr>
                <a:schemeClr val="accent1">
                  <a:lumMod val="60000"/>
                  <a:lumOff val="40000"/>
                </a:schemeClr>
              </a:buClr>
              <a:buSzPct val="110000"/>
              <a:buFont typeface="Wingdings 2" pitchFamily="18" charset="2"/>
              <a:buNone/>
              <a:tabLst/>
              <a:defRPr/>
            </a:pPr>
            <a:r>
              <a:rPr lang="en-US" sz="2000" dirty="0" err="1" smtClean="0">
                <a:solidFill>
                  <a:schemeClr val="tx1">
                    <a:lumMod val="65000"/>
                    <a:lumOff val="35000"/>
                  </a:schemeClr>
                </a:solidFill>
              </a:rPr>
              <a:t>n</a:t>
            </a:r>
            <a:r>
              <a:rPr kumimoji="0" lang="en-US" sz="2000" b="0" i="0" u="none" strike="noStrike" kern="1200" cap="none" spc="0" normalizeH="0" baseline="0" noProof="0" dirty="0" err="1" smtClean="0">
                <a:ln>
                  <a:noFill/>
                </a:ln>
                <a:solidFill>
                  <a:schemeClr val="tx1">
                    <a:lumMod val="65000"/>
                    <a:lumOff val="35000"/>
                  </a:schemeClr>
                </a:solidFill>
                <a:effectLst/>
                <a:uLnTx/>
                <a:uFillTx/>
                <a:latin typeface="+mn-lt"/>
                <a:ea typeface="+mn-ea"/>
                <a:cs typeface="+mn-cs"/>
              </a:rPr>
              <a:t>tnfai</a:t>
            </a:r>
            <a:endParaRPr kumimoji="0" lang="en-US" sz="20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a:p>
            <a:pPr marL="0" marR="0" lvl="0" indent="0" defTabSz="914400" rtl="0" eaLnBrk="1" fontAlgn="auto" latinLnBrk="0" hangingPunct="1">
              <a:lnSpc>
                <a:spcPct val="100000"/>
              </a:lnSpc>
              <a:spcBef>
                <a:spcPts val="2000"/>
              </a:spcBef>
              <a:buClr>
                <a:schemeClr val="accent1">
                  <a:lumMod val="60000"/>
                  <a:lumOff val="40000"/>
                </a:schemeClr>
              </a:buClr>
              <a:buSzPct val="110000"/>
              <a:buFont typeface="Wingdings 2" pitchFamily="18" charset="2"/>
              <a:buNone/>
              <a:tabLst/>
              <a:defRPr/>
            </a:pPr>
            <a:r>
              <a:rPr lang="en-US" sz="2000" dirty="0" err="1" smtClean="0">
                <a:solidFill>
                  <a:schemeClr val="tx1">
                    <a:lumMod val="65000"/>
                    <a:lumOff val="35000"/>
                  </a:schemeClr>
                </a:solidFill>
              </a:rPr>
              <a:t>rdorce</a:t>
            </a:r>
            <a:endParaRPr lang="en-US" sz="2000" dirty="0" smtClean="0">
              <a:solidFill>
                <a:schemeClr val="tx1">
                  <a:lumMod val="65000"/>
                  <a:lumOff val="35000"/>
                </a:schemeClr>
              </a:solidFill>
            </a:endParaRPr>
          </a:p>
          <a:p>
            <a:pPr marL="0" marR="0" lvl="0" indent="0" defTabSz="914400" rtl="0" eaLnBrk="1" fontAlgn="auto" latinLnBrk="0" hangingPunct="1">
              <a:lnSpc>
                <a:spcPct val="100000"/>
              </a:lnSpc>
              <a:spcBef>
                <a:spcPts val="2000"/>
              </a:spcBef>
              <a:buClr>
                <a:schemeClr val="accent1">
                  <a:lumMod val="60000"/>
                  <a:lumOff val="40000"/>
                </a:schemeClr>
              </a:buClr>
              <a:buSzPct val="110000"/>
              <a:buFont typeface="Wingdings 2" pitchFamily="18" charset="2"/>
              <a:buNone/>
              <a:tabLst/>
              <a:defRPr/>
            </a:pPr>
            <a:r>
              <a:rPr lang="en-US" sz="2000" dirty="0" err="1" smtClean="0">
                <a:solidFill>
                  <a:schemeClr val="tx1">
                    <a:lumMod val="65000"/>
                    <a:lumOff val="35000"/>
                  </a:schemeClr>
                </a:solidFill>
              </a:rPr>
              <a:t>autid</a:t>
            </a:r>
            <a:endParaRPr lang="en-US" sz="2000" dirty="0" smtClean="0">
              <a:solidFill>
                <a:schemeClr val="tx1">
                  <a:lumMod val="65000"/>
                  <a:lumOff val="35000"/>
                </a:schemeClr>
              </a:solidFill>
            </a:endParaRPr>
          </a:p>
          <a:p>
            <a:pPr marL="0" marR="0" lvl="0" indent="0" defTabSz="914400" rtl="0" eaLnBrk="1" fontAlgn="auto" latinLnBrk="0" hangingPunct="1">
              <a:lnSpc>
                <a:spcPct val="100000"/>
              </a:lnSpc>
              <a:spcBef>
                <a:spcPts val="2000"/>
              </a:spcBef>
              <a:buClr>
                <a:schemeClr val="accent1">
                  <a:lumMod val="60000"/>
                  <a:lumOff val="40000"/>
                </a:schemeClr>
              </a:buClr>
              <a:buSzPct val="110000"/>
              <a:buFont typeface="Wingdings 2" pitchFamily="18" charset="2"/>
              <a:buNone/>
              <a:tabLst/>
              <a:defRPr/>
            </a:pPr>
            <a:r>
              <a:rPr lang="en-US" sz="2000" dirty="0" err="1" smtClean="0">
                <a:solidFill>
                  <a:schemeClr val="tx1">
                    <a:lumMod val="65000"/>
                    <a:lumOff val="35000"/>
                  </a:schemeClr>
                </a:solidFill>
              </a:rPr>
              <a:t>ciedidma</a:t>
            </a:r>
            <a:endParaRPr lang="en-US" sz="2000" dirty="0" smtClean="0">
              <a:solidFill>
                <a:schemeClr val="tx1">
                  <a:lumMod val="65000"/>
                  <a:lumOff val="35000"/>
                </a:schemeClr>
              </a:solidFill>
            </a:endParaRPr>
          </a:p>
          <a:p>
            <a:pPr marL="0" marR="0" lvl="0" indent="0" defTabSz="914400" rtl="0" eaLnBrk="1" fontAlgn="auto" latinLnBrk="0" hangingPunct="1">
              <a:lnSpc>
                <a:spcPct val="100000"/>
              </a:lnSpc>
              <a:spcBef>
                <a:spcPts val="2000"/>
              </a:spcBef>
              <a:buClr>
                <a:schemeClr val="accent1">
                  <a:lumMod val="60000"/>
                  <a:lumOff val="40000"/>
                </a:schemeClr>
              </a:buClr>
              <a:buSzPct val="110000"/>
              <a:buFont typeface="Wingdings 2" pitchFamily="18" charset="2"/>
              <a:buNone/>
              <a:tabLst/>
              <a:defRPr/>
            </a:pPr>
            <a:r>
              <a:rPr lang="en-US" sz="2000" dirty="0" err="1" smtClean="0">
                <a:solidFill>
                  <a:schemeClr val="tx1">
                    <a:lumMod val="65000"/>
                    <a:lumOff val="35000"/>
                  </a:schemeClr>
                </a:solidFill>
              </a:rPr>
              <a:t>lmopecncia</a:t>
            </a:r>
            <a:endParaRPr lang="en-US" sz="2000" dirty="0" smtClean="0">
              <a:solidFill>
                <a:schemeClr val="tx1">
                  <a:lumMod val="65000"/>
                  <a:lumOff val="35000"/>
                </a:schemeClr>
              </a:solidFill>
            </a:endParaRPr>
          </a:p>
          <a:p>
            <a:pPr marL="0" marR="0" lvl="0" indent="0" defTabSz="914400" rtl="0" eaLnBrk="1" fontAlgn="auto" latinLnBrk="0" hangingPunct="1">
              <a:lnSpc>
                <a:spcPct val="100000"/>
              </a:lnSpc>
              <a:spcBef>
                <a:spcPts val="2000"/>
              </a:spcBef>
              <a:buClr>
                <a:schemeClr val="accent1">
                  <a:lumMod val="60000"/>
                  <a:lumOff val="40000"/>
                </a:schemeClr>
              </a:buClr>
              <a:buSzPct val="110000"/>
              <a:buFont typeface="Wingdings 2" pitchFamily="18" charset="2"/>
              <a:buNone/>
              <a:tabLst/>
              <a:defRPr/>
            </a:pPr>
            <a:endParaRPr kumimoji="0" lang="en-US" sz="20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a:p>
            <a:pPr marL="0" marR="0" lvl="0" indent="0" defTabSz="914400" rtl="0" eaLnBrk="1" fontAlgn="auto" latinLnBrk="0" hangingPunct="1">
              <a:lnSpc>
                <a:spcPct val="100000"/>
              </a:lnSpc>
              <a:spcBef>
                <a:spcPts val="2000"/>
              </a:spcBef>
              <a:buClr>
                <a:schemeClr val="accent1">
                  <a:lumMod val="60000"/>
                  <a:lumOff val="40000"/>
                </a:schemeClr>
              </a:buClr>
              <a:buSzPct val="110000"/>
              <a:buFont typeface="Wingdings 2" pitchFamily="18" charset="2"/>
              <a:buNone/>
              <a:tabLst/>
              <a:defRPr/>
            </a:pPr>
            <a:endParaRPr kumimoji="0" lang="en-US" sz="20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a:p>
            <a:pPr marL="0" marR="0" lvl="0" indent="0" defTabSz="914400" rtl="0" eaLnBrk="1" fontAlgn="auto" latinLnBrk="0" hangingPunct="1">
              <a:lnSpc>
                <a:spcPct val="100000"/>
              </a:lnSpc>
              <a:spcBef>
                <a:spcPts val="2000"/>
              </a:spcBef>
              <a:buClr>
                <a:schemeClr val="accent1">
                  <a:lumMod val="60000"/>
                  <a:lumOff val="40000"/>
                </a:schemeClr>
              </a:buClr>
              <a:buSzPct val="110000"/>
              <a:buFont typeface="Wingdings 2" pitchFamily="18" charset="2"/>
              <a:buNone/>
              <a:tabLst/>
              <a:defRPr/>
            </a:pPr>
            <a:endParaRPr kumimoji="0" lang="en-US" sz="20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23" name="Content Placeholder 4"/>
          <p:cNvSpPr txBox="1">
            <a:spLocks/>
          </p:cNvSpPr>
          <p:nvPr/>
        </p:nvSpPr>
        <p:spPr>
          <a:xfrm>
            <a:off x="6553200" y="2768600"/>
            <a:ext cx="1981200" cy="2590800"/>
          </a:xfrm>
          <a:prstGeom prst="rect">
            <a:avLst/>
          </a:prstGeom>
        </p:spPr>
        <p:txBody>
          <a:bodyPr vert="horz" lIns="91440" tIns="45720" rIns="91440" bIns="45720" rtlCol="0">
            <a:noAutofit/>
          </a:bodyPr>
          <a:lstStyle/>
          <a:p>
            <a:pPr algn="r">
              <a:spcBef>
                <a:spcPts val="2000"/>
              </a:spcBef>
              <a:buClr>
                <a:schemeClr val="accent1">
                  <a:lumMod val="60000"/>
                  <a:lumOff val="40000"/>
                </a:schemeClr>
              </a:buClr>
              <a:buSzPct val="110000"/>
            </a:pPr>
            <a:r>
              <a:rPr lang="en-US" sz="1900" dirty="0" err="1">
                <a:solidFill>
                  <a:schemeClr val="tx1">
                    <a:lumMod val="65000"/>
                    <a:lumOff val="35000"/>
                  </a:schemeClr>
                </a:solidFill>
              </a:rPr>
              <a:t>a</a:t>
            </a:r>
            <a:r>
              <a:rPr lang="en-US" sz="1900" dirty="0" err="1" smtClean="0">
                <a:solidFill>
                  <a:schemeClr val="tx1">
                    <a:lumMod val="65000"/>
                    <a:lumOff val="35000"/>
                  </a:schemeClr>
                </a:solidFill>
              </a:rPr>
              <a:t>dotmcineount</a:t>
            </a:r>
            <a:endParaRPr lang="en-US" sz="1900" dirty="0" smtClean="0">
              <a:solidFill>
                <a:schemeClr val="tx1">
                  <a:lumMod val="65000"/>
                  <a:lumOff val="35000"/>
                </a:schemeClr>
              </a:solidFill>
            </a:endParaRPr>
          </a:p>
          <a:p>
            <a:pPr marL="0" marR="0" lvl="0" indent="0" algn="r" defTabSz="914400" rtl="0" eaLnBrk="1" fontAlgn="auto" latinLnBrk="0" hangingPunct="1">
              <a:lnSpc>
                <a:spcPct val="100000"/>
              </a:lnSpc>
              <a:spcBef>
                <a:spcPts val="2000"/>
              </a:spcBef>
              <a:buClr>
                <a:schemeClr val="accent1">
                  <a:lumMod val="60000"/>
                  <a:lumOff val="40000"/>
                </a:schemeClr>
              </a:buClr>
              <a:buSzPct val="110000"/>
              <a:buFont typeface="Wingdings 2" pitchFamily="18" charset="2"/>
              <a:buNone/>
              <a:tabLst/>
              <a:defRPr/>
            </a:pPr>
            <a:r>
              <a:rPr lang="en-US" sz="1900" dirty="0" err="1" smtClean="0">
                <a:solidFill>
                  <a:schemeClr val="tx1">
                    <a:lumMod val="65000"/>
                    <a:lumOff val="35000"/>
                  </a:schemeClr>
                </a:solidFill>
              </a:rPr>
              <a:t>yfamil</a:t>
            </a:r>
            <a:endParaRPr kumimoji="0" lang="en-US" sz="19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a:p>
            <a:pPr marL="0" marR="0" lvl="0" indent="0" algn="r" defTabSz="914400" rtl="0" eaLnBrk="1" fontAlgn="auto" latinLnBrk="0" hangingPunct="1">
              <a:lnSpc>
                <a:spcPct val="100000"/>
              </a:lnSpc>
              <a:spcBef>
                <a:spcPts val="2000"/>
              </a:spcBef>
              <a:buClr>
                <a:schemeClr val="accent1">
                  <a:lumMod val="60000"/>
                  <a:lumOff val="40000"/>
                </a:schemeClr>
              </a:buClr>
              <a:buSzPct val="110000"/>
              <a:buFont typeface="Wingdings 2" pitchFamily="18" charset="2"/>
              <a:buNone/>
              <a:tabLst/>
              <a:defRPr/>
            </a:pPr>
            <a:r>
              <a:rPr lang="en-US" sz="1900" dirty="0" err="1" smtClean="0">
                <a:solidFill>
                  <a:schemeClr val="tx1">
                    <a:lumMod val="65000"/>
                    <a:lumOff val="35000"/>
                  </a:schemeClr>
                </a:solidFill>
              </a:rPr>
              <a:t>oinvtritnene</a:t>
            </a:r>
            <a:endParaRPr lang="en-US" sz="1900" dirty="0" smtClean="0">
              <a:solidFill>
                <a:schemeClr val="tx1">
                  <a:lumMod val="65000"/>
                  <a:lumOff val="35000"/>
                </a:schemeClr>
              </a:solidFill>
            </a:endParaRPr>
          </a:p>
          <a:p>
            <a:pPr marL="0" marR="0" lvl="0" indent="0" algn="r" defTabSz="914400" rtl="0" eaLnBrk="1" fontAlgn="auto" latinLnBrk="0" hangingPunct="1">
              <a:lnSpc>
                <a:spcPct val="100000"/>
              </a:lnSpc>
              <a:spcBef>
                <a:spcPts val="2000"/>
              </a:spcBef>
              <a:buClr>
                <a:schemeClr val="accent1">
                  <a:lumMod val="60000"/>
                  <a:lumOff val="40000"/>
                </a:schemeClr>
              </a:buClr>
              <a:buSzPct val="110000"/>
              <a:buFont typeface="Wingdings 2" pitchFamily="18" charset="2"/>
              <a:buNone/>
              <a:tabLst/>
              <a:defRPr/>
            </a:pPr>
            <a:r>
              <a:rPr lang="en-US" sz="1900" dirty="0" err="1" smtClean="0">
                <a:solidFill>
                  <a:schemeClr val="tx1">
                    <a:lumMod val="65000"/>
                    <a:lumOff val="35000"/>
                  </a:schemeClr>
                </a:solidFill>
              </a:rPr>
              <a:t>bnillgi</a:t>
            </a:r>
            <a:endParaRPr lang="en-US" sz="1900" dirty="0" smtClean="0">
              <a:solidFill>
                <a:schemeClr val="tx1">
                  <a:lumMod val="65000"/>
                  <a:lumOff val="35000"/>
                </a:schemeClr>
              </a:solidFill>
            </a:endParaRPr>
          </a:p>
          <a:p>
            <a:pPr marL="0" marR="0" lvl="0" indent="0" algn="r" defTabSz="914400" rtl="0" eaLnBrk="1" fontAlgn="auto" latinLnBrk="0" hangingPunct="1">
              <a:lnSpc>
                <a:spcPct val="100000"/>
              </a:lnSpc>
              <a:spcBef>
                <a:spcPts val="2000"/>
              </a:spcBef>
              <a:buClr>
                <a:schemeClr val="accent1">
                  <a:lumMod val="60000"/>
                  <a:lumOff val="40000"/>
                </a:schemeClr>
              </a:buClr>
              <a:buSzPct val="110000"/>
              <a:buFont typeface="Wingdings 2" pitchFamily="18" charset="2"/>
              <a:buNone/>
              <a:tabLst/>
              <a:defRPr/>
            </a:pPr>
            <a:r>
              <a:rPr lang="en-US" sz="1900" dirty="0" err="1" smtClean="0">
                <a:solidFill>
                  <a:schemeClr val="tx1">
                    <a:lumMod val="65000"/>
                    <a:lumOff val="35000"/>
                  </a:schemeClr>
                </a:solidFill>
              </a:rPr>
              <a:t>ivsti</a:t>
            </a:r>
            <a:endParaRPr kumimoji="0" lang="en-US" sz="19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a:p>
            <a:pPr marL="0" marR="0" lvl="0" indent="0" algn="r" defTabSz="914400" rtl="0" eaLnBrk="1" fontAlgn="auto" latinLnBrk="0" hangingPunct="1">
              <a:lnSpc>
                <a:spcPct val="100000"/>
              </a:lnSpc>
              <a:spcBef>
                <a:spcPts val="2000"/>
              </a:spcBef>
              <a:buClr>
                <a:schemeClr val="accent1">
                  <a:lumMod val="60000"/>
                  <a:lumOff val="40000"/>
                </a:schemeClr>
              </a:buClr>
              <a:buSzPct val="110000"/>
              <a:buFont typeface="Wingdings 2" pitchFamily="18" charset="2"/>
              <a:buNone/>
              <a:tabLst/>
              <a:defRPr/>
            </a:pPr>
            <a:endParaRPr kumimoji="0" lang="en-US" sz="19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25" name="Content Placeholder 4"/>
          <p:cNvSpPr txBox="1">
            <a:spLocks/>
          </p:cNvSpPr>
          <p:nvPr/>
        </p:nvSpPr>
        <p:spPr>
          <a:xfrm>
            <a:off x="0" y="6324600"/>
            <a:ext cx="9144000" cy="4572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ts val="2000"/>
              </a:spcBef>
              <a:buClr>
                <a:schemeClr val="accent1">
                  <a:lumMod val="60000"/>
                  <a:lumOff val="40000"/>
                </a:schemeClr>
              </a:buClr>
              <a:buSzPct val="110000"/>
              <a:buFont typeface="Wingdings 2" pitchFamily="18" charset="2"/>
              <a:buNone/>
              <a:tabLst/>
              <a:defRPr/>
            </a:pPr>
            <a:r>
              <a:rPr lang="en-US" sz="1600" dirty="0" smtClean="0">
                <a:solidFill>
                  <a:schemeClr val="tx1">
                    <a:lumMod val="65000"/>
                    <a:lumOff val="35000"/>
                  </a:schemeClr>
                </a:solidFill>
              </a:rPr>
              <a:t>Your phone will be muted. You will experience periods of silence until the webinar begins.</a:t>
            </a:r>
            <a:endParaRPr kumimoji="0" lang="en-US" sz="1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a:p>
            <a:pPr marL="0" marR="0" lvl="0" indent="0" algn="ctr" defTabSz="914400" rtl="0" eaLnBrk="1" fontAlgn="auto" latinLnBrk="0" hangingPunct="1">
              <a:lnSpc>
                <a:spcPct val="100000"/>
              </a:lnSpc>
              <a:spcBef>
                <a:spcPts val="2000"/>
              </a:spcBef>
              <a:buClr>
                <a:schemeClr val="accent1">
                  <a:lumMod val="60000"/>
                  <a:lumOff val="40000"/>
                </a:schemeClr>
              </a:buClr>
              <a:buSzPct val="110000"/>
              <a:buFont typeface="Wingdings 2" pitchFamily="18" charset="2"/>
              <a:buNone/>
              <a:tabLst/>
              <a:defRPr/>
            </a:pPr>
            <a:endParaRPr kumimoji="0" lang="en-US" sz="16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88474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2"/>
          <p:cNvSpPr txBox="1">
            <a:spLocks/>
          </p:cNvSpPr>
          <p:nvPr/>
        </p:nvSpPr>
        <p:spPr>
          <a:xfrm>
            <a:off x="381000" y="2667000"/>
            <a:ext cx="8229600" cy="914400"/>
          </a:xfrm>
          <a:prstGeom prst="rect">
            <a:avLst/>
          </a:prstGeom>
        </p:spPr>
        <p:txBody>
          <a:bodyPr vert="horz" lIns="91440" tIns="45720" rIns="91440" bIns="45720" rtlCol="0">
            <a:noAutofit/>
          </a:bodyPr>
          <a:lstStyle/>
          <a:p>
            <a:pPr marL="349250" marR="0" lvl="0" indent="-349250" algn="ctr" defTabSz="914400" rtl="0" eaLnBrk="1" fontAlgn="auto" latinLnBrk="0" hangingPunct="1">
              <a:lnSpc>
                <a:spcPct val="100000"/>
              </a:lnSpc>
              <a:spcBef>
                <a:spcPts val="2000"/>
              </a:spcBef>
              <a:spcAft>
                <a:spcPts val="0"/>
              </a:spcAft>
              <a:buClr>
                <a:schemeClr val="accent1">
                  <a:lumMod val="60000"/>
                  <a:lumOff val="40000"/>
                </a:schemeClr>
              </a:buClr>
              <a:buSzPct val="110000"/>
              <a:buFont typeface="Wingdings 2" pitchFamily="18" charset="2"/>
              <a:buNone/>
              <a:tabLst/>
              <a:defRPr/>
            </a:pPr>
            <a:r>
              <a:rPr kumimoji="0" lang="en-US" sz="32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Why do you think we have </a:t>
            </a:r>
            <a:br>
              <a:rPr kumimoji="0" lang="en-US" sz="32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br>
            <a:r>
              <a:rPr kumimoji="0" lang="en-US" sz="32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Quality Management Reviews or </a:t>
            </a:r>
            <a:r>
              <a:rPr kumimoji="0" lang="en-US" sz="3200" b="0" i="0" u="none" strike="noStrike" kern="1200" cap="none" spc="0" normalizeH="0" baseline="0" noProof="0" dirty="0" err="1" smtClean="0">
                <a:ln>
                  <a:noFill/>
                </a:ln>
                <a:solidFill>
                  <a:schemeClr val="tx1">
                    <a:lumMod val="65000"/>
                    <a:lumOff val="35000"/>
                  </a:schemeClr>
                </a:solidFill>
                <a:effectLst/>
                <a:uLnTx/>
                <a:uFillTx/>
                <a:latin typeface="+mn-lt"/>
                <a:ea typeface="+mn-ea"/>
                <a:cs typeface="+mn-cs"/>
              </a:rPr>
              <a:t>QMRs</a:t>
            </a:r>
            <a:r>
              <a:rPr kumimoji="0" lang="en-US" sz="32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a:t>
            </a:r>
          </a:p>
        </p:txBody>
      </p:sp>
      <p:sp>
        <p:nvSpPr>
          <p:cNvPr id="8" name="Rectangle 7"/>
          <p:cNvSpPr/>
          <p:nvPr/>
        </p:nvSpPr>
        <p:spPr>
          <a:xfrm>
            <a:off x="0" y="5486400"/>
            <a:ext cx="3505200" cy="577620"/>
          </a:xfrm>
          <a:prstGeom prst="rect">
            <a:avLst/>
          </a:prstGeom>
          <a:solidFill>
            <a:schemeClr val="accent2"/>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b="1" dirty="0" smtClean="0">
                <a:solidFill>
                  <a:schemeClr val="bg1"/>
                </a:solidFill>
              </a:rPr>
              <a:t>Use Chat to Respond</a:t>
            </a:r>
            <a:endParaRPr lang="en-US" b="1" dirty="0">
              <a:solidFill>
                <a:schemeClr val="bg1"/>
              </a:solidFill>
            </a:endParaRPr>
          </a:p>
        </p:txBody>
      </p:sp>
      <p:sp>
        <p:nvSpPr>
          <p:cNvPr id="9" name="Title 1"/>
          <p:cNvSpPr>
            <a:spLocks noGrp="1"/>
          </p:cNvSpPr>
          <p:nvPr>
            <p:ph type="title"/>
          </p:nvPr>
        </p:nvSpPr>
        <p:spPr>
          <a:xfrm>
            <a:off x="549275" y="107576"/>
            <a:ext cx="8042276" cy="1336956"/>
          </a:xfrm>
        </p:spPr>
        <p:txBody>
          <a:bodyPr/>
          <a:lstStyle/>
          <a:p>
            <a:r>
              <a:rPr lang="en-US" b="1" dirty="0" smtClean="0"/>
              <a:t>Question</a:t>
            </a:r>
            <a:endParaRPr lang="en-US" b="1" dirty="0"/>
          </a:p>
        </p:txBody>
      </p:sp>
      <p:sp>
        <p:nvSpPr>
          <p:cNvPr id="10" name="Right Arrow 9"/>
          <p:cNvSpPr/>
          <p:nvPr/>
        </p:nvSpPr>
        <p:spPr>
          <a:xfrm rot="2089828">
            <a:off x="7537900" y="5627856"/>
            <a:ext cx="1615710" cy="1019802"/>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pic>
        <p:nvPicPr>
          <p:cNvPr id="13" name="Picture 12" descr="maryann.jpg"/>
          <p:cNvPicPr>
            <a:picLocks noChangeAspect="1"/>
          </p:cNvPicPr>
          <p:nvPr/>
        </p:nvPicPr>
        <p:blipFill>
          <a:blip r:embed="rId3"/>
          <a:stretch>
            <a:fillRect/>
          </a:stretch>
        </p:blipFill>
        <p:spPr>
          <a:xfrm>
            <a:off x="-1" y="0"/>
            <a:ext cx="923679" cy="1219200"/>
          </a:xfrm>
          <a:prstGeom prst="rect">
            <a:avLst/>
          </a:prstGeom>
        </p:spPr>
      </p:pic>
      <p:sp>
        <p:nvSpPr>
          <p:cNvPr id="14" name="Rectangle 13"/>
          <p:cNvSpPr/>
          <p:nvPr/>
        </p:nvSpPr>
        <p:spPr>
          <a:xfrm>
            <a:off x="0" y="0"/>
            <a:ext cx="914400" cy="1219200"/>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500px-Speaker_Icon_svg.gif"/>
          <p:cNvPicPr>
            <a:picLocks noChangeAspect="1"/>
          </p:cNvPicPr>
          <p:nvPr/>
        </p:nvPicPr>
        <p:blipFill>
          <a:blip r:embed="rId4" cstate="print"/>
          <a:stretch>
            <a:fillRect/>
          </a:stretch>
        </p:blipFill>
        <p:spPr>
          <a:xfrm>
            <a:off x="323850" y="1231900"/>
            <a:ext cx="285750" cy="28575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298889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25524" y="107576"/>
            <a:ext cx="8042276" cy="1336956"/>
          </a:xfrm>
        </p:spPr>
        <p:txBody>
          <a:bodyPr/>
          <a:lstStyle/>
          <a:p>
            <a:r>
              <a:rPr lang="en-US" b="1" dirty="0" smtClean="0"/>
              <a:t>Why Do We Have QMRs?</a:t>
            </a:r>
            <a:endParaRPr lang="en-US" b="1" dirty="0"/>
          </a:p>
        </p:txBody>
      </p:sp>
      <p:sp>
        <p:nvSpPr>
          <p:cNvPr id="3" name="Content Placeholder 2"/>
          <p:cNvSpPr>
            <a:spLocks noGrp="1"/>
          </p:cNvSpPr>
          <p:nvPr>
            <p:ph idx="1"/>
          </p:nvPr>
        </p:nvSpPr>
        <p:spPr>
          <a:xfrm>
            <a:off x="609600" y="2286000"/>
            <a:ext cx="8042276" cy="3581399"/>
          </a:xfrm>
        </p:spPr>
        <p:txBody>
          <a:bodyPr>
            <a:normAutofit/>
          </a:bodyPr>
          <a:lstStyle/>
          <a:p>
            <a:pPr>
              <a:buFont typeface="Wingdings" charset="2"/>
              <a:buChar char="v"/>
            </a:pPr>
            <a:r>
              <a:rPr lang="en-US" b="1" dirty="0" smtClean="0"/>
              <a:t>Regulatory Requirements</a:t>
            </a:r>
          </a:p>
          <a:p>
            <a:pPr lvl="2">
              <a:buSzPct val="81000"/>
              <a:buFont typeface="Wingdings" charset="2"/>
              <a:buChar char="Ø"/>
            </a:pPr>
            <a:r>
              <a:rPr lang="en-US" dirty="0" smtClean="0"/>
              <a:t>42 C. F. R. Parts 455 and 456</a:t>
            </a:r>
          </a:p>
          <a:p>
            <a:pPr lvl="2">
              <a:buSzPct val="81000"/>
              <a:buFont typeface="Wingdings" charset="2"/>
              <a:buChar char="Ø"/>
            </a:pPr>
            <a:r>
              <a:rPr lang="en-US" dirty="0" smtClean="0"/>
              <a:t>12 VAC 30-50-131</a:t>
            </a:r>
          </a:p>
          <a:p>
            <a:pPr lvl="2">
              <a:spcAft>
                <a:spcPts val="2400"/>
              </a:spcAft>
              <a:buSzPct val="81000"/>
              <a:buFont typeface="Wingdings" charset="2"/>
              <a:buChar char="Ø"/>
            </a:pPr>
            <a:r>
              <a:rPr lang="en-US" dirty="0" smtClean="0"/>
              <a:t>Virginia State Plan for Medical Assistance Services</a:t>
            </a:r>
            <a:endParaRPr lang="en-US" dirty="0" smtClean="0">
              <a:solidFill>
                <a:srgbClr val="7030A0"/>
              </a:solidFill>
            </a:endParaRPr>
          </a:p>
          <a:p>
            <a:pPr>
              <a:buFont typeface="Wingdings" charset="2"/>
              <a:buChar char="v"/>
            </a:pPr>
            <a:r>
              <a:rPr lang="en-US" b="1" dirty="0" smtClean="0"/>
              <a:t>System Transformation</a:t>
            </a:r>
          </a:p>
          <a:p>
            <a:pPr>
              <a:buFont typeface="Wingdings" charset="2"/>
              <a:buChar char="v"/>
            </a:pPr>
            <a:r>
              <a:rPr lang="en-US" b="1" dirty="0" smtClean="0"/>
              <a:t>DMAS Participation Agreement</a:t>
            </a:r>
          </a:p>
        </p:txBody>
      </p:sp>
      <p:pic>
        <p:nvPicPr>
          <p:cNvPr id="6" name="Picture 3" descr="C:\Users\D Childress\AppData\Local\Microsoft\Windows\Temporary Internet Files\Low\Content.IE5\NJ7YHBS5\MC900431579[1].PNG"/>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7557842">
            <a:off x="6483040" y="4099232"/>
            <a:ext cx="1904762" cy="191746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7" name="Picture 6" descr="maryann.jpg"/>
          <p:cNvPicPr>
            <a:picLocks noChangeAspect="1"/>
          </p:cNvPicPr>
          <p:nvPr/>
        </p:nvPicPr>
        <p:blipFill>
          <a:blip r:embed="rId4"/>
          <a:stretch>
            <a:fillRect/>
          </a:stretch>
        </p:blipFill>
        <p:spPr>
          <a:xfrm>
            <a:off x="-1" y="0"/>
            <a:ext cx="923679" cy="1219200"/>
          </a:xfrm>
          <a:prstGeom prst="rect">
            <a:avLst/>
          </a:prstGeom>
        </p:spPr>
      </p:pic>
      <p:sp>
        <p:nvSpPr>
          <p:cNvPr id="8" name="Rectangle 7"/>
          <p:cNvSpPr/>
          <p:nvPr/>
        </p:nvSpPr>
        <p:spPr>
          <a:xfrm>
            <a:off x="0" y="0"/>
            <a:ext cx="914400" cy="1219200"/>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500px-Speaker_Icon_svg.gif"/>
          <p:cNvPicPr>
            <a:picLocks noChangeAspect="1"/>
          </p:cNvPicPr>
          <p:nvPr/>
        </p:nvPicPr>
        <p:blipFill>
          <a:blip r:embed="rId5" cstate="print"/>
          <a:stretch>
            <a:fillRect/>
          </a:stretch>
        </p:blipFill>
        <p:spPr>
          <a:xfrm>
            <a:off x="323850" y="1231900"/>
            <a:ext cx="285750" cy="28575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31355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0" y="2286000"/>
            <a:ext cx="3276600" cy="3657600"/>
          </a:xfrm>
          <a:ln w="25400">
            <a:solidFill>
              <a:schemeClr val="accent2"/>
            </a:solidFill>
          </a:ln>
          <a:effectLst>
            <a:outerShdw blurRad="165100" dist="38100" dir="2700000" algn="tl" rotWithShape="0">
              <a:srgbClr val="000000">
                <a:alpha val="43000"/>
              </a:srgbClr>
            </a:outerShdw>
          </a:effectLst>
        </p:spPr>
        <p:txBody>
          <a:bodyPr>
            <a:normAutofit/>
          </a:bodyPr>
          <a:lstStyle/>
          <a:p>
            <a:pPr>
              <a:buNone/>
            </a:pPr>
            <a:r>
              <a:rPr lang="en-US" b="1" dirty="0" smtClean="0"/>
              <a:t/>
            </a:r>
            <a:br>
              <a:rPr lang="en-US" b="1" dirty="0" smtClean="0"/>
            </a:br>
            <a:r>
              <a:rPr lang="en-US" b="1" dirty="0" smtClean="0"/>
              <a:t>QMRs May Be</a:t>
            </a:r>
            <a:br>
              <a:rPr lang="en-US" b="1" dirty="0" smtClean="0"/>
            </a:br>
            <a:endParaRPr lang="en-US" b="1" dirty="0" smtClean="0"/>
          </a:p>
          <a:p>
            <a:pPr lvl="1">
              <a:spcAft>
                <a:spcPts val="3000"/>
              </a:spcAft>
              <a:buFont typeface="Wingdings" charset="2"/>
              <a:buChar char="q"/>
            </a:pPr>
            <a:r>
              <a:rPr lang="en-US" dirty="0" smtClean="0"/>
              <a:t>Unannounced</a:t>
            </a:r>
          </a:p>
          <a:p>
            <a:pPr lvl="1">
              <a:spcAft>
                <a:spcPts val="3000"/>
              </a:spcAft>
              <a:buFont typeface="Wingdings" charset="2"/>
              <a:buChar char="q"/>
            </a:pPr>
            <a:r>
              <a:rPr lang="en-US" dirty="0" smtClean="0"/>
              <a:t>On-site Visit</a:t>
            </a:r>
          </a:p>
          <a:p>
            <a:pPr lvl="1">
              <a:spcAft>
                <a:spcPts val="3000"/>
              </a:spcAft>
              <a:buFont typeface="Wingdings" charset="2"/>
              <a:buChar char="q"/>
            </a:pPr>
            <a:r>
              <a:rPr lang="en-US" dirty="0" smtClean="0"/>
              <a:t>Desk Review</a:t>
            </a:r>
          </a:p>
        </p:txBody>
      </p:sp>
      <p:sp>
        <p:nvSpPr>
          <p:cNvPr id="6" name="Title 1"/>
          <p:cNvSpPr txBox="1">
            <a:spLocks/>
          </p:cNvSpPr>
          <p:nvPr/>
        </p:nvSpPr>
        <p:spPr>
          <a:xfrm>
            <a:off x="838201" y="415644"/>
            <a:ext cx="8229599" cy="1336956"/>
          </a:xfrm>
          <a:prstGeom prst="rect">
            <a:avLst/>
          </a:prstGeom>
        </p:spPr>
        <p:txBody>
          <a:bodyPr vert="horz" lIns="91440" tIns="45720" rIns="91440" bIns="45720" rtlCol="0" anchor="b" anchorCtr="0">
            <a:noAutofit/>
          </a:bodyPr>
          <a:lstStyle/>
          <a:p>
            <a:pPr algn="ctr">
              <a:spcBef>
                <a:spcPct val="0"/>
              </a:spcBef>
              <a:defRPr/>
            </a:pPr>
            <a:r>
              <a:rPr kumimoji="0" lang="en-US" sz="4600" b="1" i="0" u="none" strike="noStrike" kern="1200" cap="none" spc="0" normalizeH="0" baseline="0" noProof="0" dirty="0" smtClean="0">
                <a:ln>
                  <a:noFill/>
                </a:ln>
                <a:solidFill>
                  <a:schemeClr val="accent1"/>
                </a:solidFill>
                <a:effectLst/>
                <a:uLnTx/>
                <a:uFillTx/>
                <a:latin typeface="+mj-lt"/>
                <a:ea typeface="+mj-ea"/>
                <a:cs typeface="+mj-cs"/>
              </a:rPr>
              <a:t>When </a:t>
            </a:r>
            <a:r>
              <a:rPr kumimoji="0" lang="en-US" sz="4000" b="1" i="0" u="none" strike="noStrike" kern="1200" cap="none" spc="0" normalizeH="0" baseline="0" noProof="0" dirty="0" smtClean="0">
                <a:ln>
                  <a:noFill/>
                </a:ln>
                <a:solidFill>
                  <a:schemeClr val="accent1"/>
                </a:solidFill>
                <a:effectLst/>
                <a:uLnTx/>
                <a:uFillTx/>
                <a:latin typeface="+mj-lt"/>
                <a:ea typeface="+mj-ea"/>
                <a:cs typeface="+mj-cs"/>
              </a:rPr>
              <a:t>and </a:t>
            </a:r>
            <a:r>
              <a:rPr kumimoji="0" lang="en-US" sz="4600" b="1" i="0" u="none" strike="noStrike" kern="1200" cap="none" spc="0" normalizeH="0" baseline="0" noProof="0" dirty="0" smtClean="0">
                <a:ln>
                  <a:noFill/>
                </a:ln>
                <a:solidFill>
                  <a:schemeClr val="accent1"/>
                </a:solidFill>
                <a:effectLst/>
                <a:uLnTx/>
                <a:uFillTx/>
                <a:latin typeface="+mj-lt"/>
                <a:ea typeface="+mj-ea"/>
                <a:cs typeface="+mj-cs"/>
              </a:rPr>
              <a:t>Where </a:t>
            </a:r>
            <a:br>
              <a:rPr kumimoji="0" lang="en-US" sz="4600" b="1" i="0" u="none" strike="noStrike" kern="1200" cap="none" spc="0" normalizeH="0" baseline="0" noProof="0" dirty="0" smtClean="0">
                <a:ln>
                  <a:noFill/>
                </a:ln>
                <a:solidFill>
                  <a:schemeClr val="accent1"/>
                </a:solidFill>
                <a:effectLst/>
                <a:uLnTx/>
                <a:uFillTx/>
                <a:latin typeface="+mj-lt"/>
                <a:ea typeface="+mj-ea"/>
                <a:cs typeface="+mj-cs"/>
              </a:rPr>
            </a:br>
            <a:r>
              <a:rPr lang="en-US" sz="4600" b="1" dirty="0">
                <a:solidFill>
                  <a:schemeClr val="accent1"/>
                </a:solidFill>
              </a:rPr>
              <a:t>Will </a:t>
            </a:r>
            <a:r>
              <a:rPr lang="en-US" sz="4600" b="1" dirty="0" err="1">
                <a:solidFill>
                  <a:schemeClr val="accent1"/>
                </a:solidFill>
              </a:rPr>
              <a:t>QMRs</a:t>
            </a:r>
            <a:r>
              <a:rPr lang="en-US" sz="4600" b="1" dirty="0">
                <a:solidFill>
                  <a:schemeClr val="accent1"/>
                </a:solidFill>
              </a:rPr>
              <a:t> </a:t>
            </a:r>
            <a:r>
              <a:rPr lang="en-US" sz="4600" b="1" dirty="0" smtClean="0">
                <a:solidFill>
                  <a:schemeClr val="accent1"/>
                </a:solidFill>
              </a:rPr>
              <a:t>Begin?</a:t>
            </a:r>
            <a:endParaRPr lang="en-US" sz="4600" b="1" dirty="0">
              <a:solidFill>
                <a:schemeClr val="accent1"/>
              </a:solidFill>
            </a:endParaRPr>
          </a:p>
        </p:txBody>
      </p:sp>
      <p:pic>
        <p:nvPicPr>
          <p:cNvPr id="7" name="Picture 6" descr="maryann.jpg"/>
          <p:cNvPicPr>
            <a:picLocks noChangeAspect="1"/>
          </p:cNvPicPr>
          <p:nvPr/>
        </p:nvPicPr>
        <p:blipFill>
          <a:blip r:embed="rId3"/>
          <a:stretch>
            <a:fillRect/>
          </a:stretch>
        </p:blipFill>
        <p:spPr>
          <a:xfrm>
            <a:off x="-1" y="0"/>
            <a:ext cx="923679" cy="1219200"/>
          </a:xfrm>
          <a:prstGeom prst="rect">
            <a:avLst/>
          </a:prstGeom>
        </p:spPr>
      </p:pic>
      <p:sp>
        <p:nvSpPr>
          <p:cNvPr id="8" name="Rectangle 7"/>
          <p:cNvSpPr/>
          <p:nvPr/>
        </p:nvSpPr>
        <p:spPr>
          <a:xfrm>
            <a:off x="0" y="0"/>
            <a:ext cx="914400" cy="1219200"/>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500px-Speaker_Icon_svg.gif"/>
          <p:cNvPicPr>
            <a:picLocks noChangeAspect="1"/>
          </p:cNvPicPr>
          <p:nvPr/>
        </p:nvPicPr>
        <p:blipFill>
          <a:blip r:embed="rId4" cstate="print"/>
          <a:stretch>
            <a:fillRect/>
          </a:stretch>
        </p:blipFill>
        <p:spPr>
          <a:xfrm>
            <a:off x="323850" y="1231900"/>
            <a:ext cx="285750" cy="28575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958312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C4 Printable Calendar April 2011 Template.jpg"/>
          <p:cNvPicPr>
            <a:picLocks noChangeAspect="1"/>
          </p:cNvPicPr>
          <p:nvPr/>
        </p:nvPicPr>
        <p:blipFill>
          <a:blip r:embed="rId3" cstate="print"/>
          <a:stretch>
            <a:fillRect/>
          </a:stretch>
        </p:blipFill>
        <p:spPr>
          <a:xfrm>
            <a:off x="0" y="0"/>
            <a:ext cx="9144000" cy="6858000"/>
          </a:xfrm>
          <a:prstGeom prst="rect">
            <a:avLst/>
          </a:prstGeom>
        </p:spPr>
      </p:pic>
      <p:sp>
        <p:nvSpPr>
          <p:cNvPr id="10" name="Oval 9"/>
          <p:cNvSpPr/>
          <p:nvPr/>
        </p:nvSpPr>
        <p:spPr>
          <a:xfrm>
            <a:off x="6692900" y="1460500"/>
            <a:ext cx="927100" cy="889000"/>
          </a:xfrm>
          <a:prstGeom prst="ellipse">
            <a:avLst/>
          </a:prstGeom>
          <a:noFill/>
          <a:ln w="1428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137448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68324" y="685800"/>
            <a:ext cx="8042276" cy="1336956"/>
          </a:xfrm>
        </p:spPr>
        <p:txBody>
          <a:bodyPr>
            <a:normAutofit fontScale="90000"/>
          </a:bodyPr>
          <a:lstStyle/>
          <a:p>
            <a:r>
              <a:rPr lang="en-US" b="1" dirty="0" smtClean="0"/>
              <a:t>What Happens During</a:t>
            </a:r>
            <a:r>
              <a:rPr lang="en-US" b="1" baseline="0" dirty="0" smtClean="0"/>
              <a:t> </a:t>
            </a:r>
            <a:br>
              <a:rPr lang="en-US" b="1" baseline="0" dirty="0" smtClean="0"/>
            </a:br>
            <a:r>
              <a:rPr lang="en-US" b="1" baseline="0" dirty="0" smtClean="0"/>
              <a:t>the QMR Process?</a:t>
            </a:r>
            <a:endParaRPr lang="en-US" b="1" dirty="0"/>
          </a:p>
        </p:txBody>
      </p:sp>
      <p:sp>
        <p:nvSpPr>
          <p:cNvPr id="3" name="Content Placeholder 2"/>
          <p:cNvSpPr>
            <a:spLocks noGrp="1"/>
          </p:cNvSpPr>
          <p:nvPr>
            <p:ph idx="1"/>
          </p:nvPr>
        </p:nvSpPr>
        <p:spPr>
          <a:xfrm>
            <a:off x="3200400" y="5410200"/>
            <a:ext cx="3089276" cy="685800"/>
          </a:xfrm>
        </p:spPr>
        <p:txBody>
          <a:bodyPr/>
          <a:lstStyle/>
          <a:p>
            <a:pPr>
              <a:buNone/>
            </a:pPr>
            <a:r>
              <a:rPr lang="en-US" b="1" dirty="0" smtClean="0"/>
              <a:t>Three Components</a:t>
            </a:r>
          </a:p>
        </p:txBody>
      </p:sp>
      <p:sp>
        <p:nvSpPr>
          <p:cNvPr id="4" name="Rectangle 3"/>
          <p:cNvSpPr/>
          <p:nvPr/>
        </p:nvSpPr>
        <p:spPr>
          <a:xfrm>
            <a:off x="609600" y="3124200"/>
            <a:ext cx="2133600" cy="1676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352800" y="2743200"/>
            <a:ext cx="2590800" cy="25146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a:xfrm>
            <a:off x="609600" y="3581400"/>
            <a:ext cx="2133600" cy="914400"/>
          </a:xfrm>
          <a:prstGeom prst="rect">
            <a:avLst/>
          </a:prstGeom>
        </p:spPr>
        <p:txBody>
          <a:bodyPr vert="horz" lIns="91440" tIns="45720" rIns="91440" bIns="45720" rtlCol="0">
            <a:noAutofit/>
          </a:bodyPr>
          <a:lstStyle/>
          <a:p>
            <a:pPr marL="349250" marR="0" lvl="0" indent="-349250" algn="ctr" defTabSz="914400" rtl="0" eaLnBrk="1" fontAlgn="auto" latinLnBrk="0" hangingPunct="1">
              <a:lnSpc>
                <a:spcPct val="100000"/>
              </a:lnSpc>
              <a:spcBef>
                <a:spcPts val="2000"/>
              </a:spcBef>
              <a:buClr>
                <a:schemeClr val="accent1">
                  <a:lumMod val="60000"/>
                  <a:lumOff val="40000"/>
                </a:schemeClr>
              </a:buClr>
              <a:buSzPct val="110000"/>
              <a:buFont typeface="Wingdings 2" pitchFamily="18" charset="2"/>
              <a:buNone/>
              <a:tabLst/>
              <a:defRPr/>
            </a:pPr>
            <a:r>
              <a:rPr kumimoji="0" lang="en-US" sz="17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Pre-Site</a:t>
            </a:r>
            <a:r>
              <a:rPr kumimoji="0" lang="en-US" sz="17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 </a:t>
            </a:r>
          </a:p>
          <a:p>
            <a:pPr marL="349250" marR="0" lvl="0" indent="-349250" algn="ctr" defTabSz="914400" rtl="0" eaLnBrk="1" fontAlgn="auto" latinLnBrk="0" hangingPunct="1">
              <a:lnSpc>
                <a:spcPct val="100000"/>
              </a:lnSpc>
              <a:spcBef>
                <a:spcPts val="2000"/>
              </a:spcBef>
              <a:buClr>
                <a:schemeClr val="accent1">
                  <a:lumMod val="60000"/>
                  <a:lumOff val="40000"/>
                </a:schemeClr>
              </a:buClr>
              <a:buSzPct val="110000"/>
              <a:buFont typeface="Wingdings 2" pitchFamily="18" charset="2"/>
              <a:buNone/>
              <a:tabLst/>
              <a:defRPr/>
            </a:pPr>
            <a:r>
              <a:rPr kumimoji="0" lang="en-US" sz="17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t>Visit</a:t>
            </a:r>
            <a:r>
              <a:rPr kumimoji="0" lang="en-US" sz="1700" b="0" i="0" u="none" strike="noStrike" kern="1200" cap="none" spc="0" normalizeH="0" noProof="0" smtClean="0">
                <a:ln>
                  <a:noFill/>
                </a:ln>
                <a:solidFill>
                  <a:schemeClr val="tx1">
                    <a:lumMod val="65000"/>
                    <a:lumOff val="35000"/>
                  </a:schemeClr>
                </a:solidFill>
                <a:effectLst/>
                <a:uLnTx/>
                <a:uFillTx/>
                <a:latin typeface="+mn-lt"/>
                <a:ea typeface="+mn-ea"/>
                <a:cs typeface="+mn-cs"/>
              </a:rPr>
              <a:t>  </a:t>
            </a:r>
            <a:r>
              <a:rPr kumimoji="0" lang="en-US" sz="1700" b="0" i="0" u="none" strike="noStrike" kern="1200" cap="none" spc="0" normalizeH="0" baseline="0" noProof="0" smtClean="0">
                <a:ln>
                  <a:noFill/>
                </a:ln>
                <a:solidFill>
                  <a:schemeClr val="tx1">
                    <a:lumMod val="65000"/>
                    <a:lumOff val="35000"/>
                  </a:schemeClr>
                </a:solidFill>
                <a:effectLst/>
                <a:uLnTx/>
                <a:uFillTx/>
                <a:latin typeface="+mn-lt"/>
                <a:ea typeface="+mn-ea"/>
                <a:cs typeface="+mn-cs"/>
              </a:rPr>
              <a:t>Activities</a:t>
            </a:r>
            <a:endParaRPr kumimoji="0" lang="en-US" sz="17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10" name="Content Placeholder 2"/>
          <p:cNvSpPr txBox="1">
            <a:spLocks/>
          </p:cNvSpPr>
          <p:nvPr/>
        </p:nvSpPr>
        <p:spPr>
          <a:xfrm>
            <a:off x="3759200" y="3695700"/>
            <a:ext cx="1828800" cy="469900"/>
          </a:xfrm>
          <a:prstGeom prst="rect">
            <a:avLst/>
          </a:prstGeom>
        </p:spPr>
        <p:txBody>
          <a:bodyPr vert="horz" lIns="91440" tIns="45720" rIns="91440" bIns="45720" rtlCol="0">
            <a:noAutofit/>
          </a:bodyPr>
          <a:lstStyle/>
          <a:p>
            <a:pPr marL="349250" marR="0" lvl="0" indent="-349250" defTabSz="914400" rtl="0" eaLnBrk="1" fontAlgn="auto" latinLnBrk="0" hangingPunct="1">
              <a:lnSpc>
                <a:spcPct val="100000"/>
              </a:lnSpc>
              <a:spcBef>
                <a:spcPts val="2000"/>
              </a:spcBef>
              <a:spcAft>
                <a:spcPts val="0"/>
              </a:spcAft>
              <a:buClr>
                <a:schemeClr val="accent1">
                  <a:lumMod val="60000"/>
                  <a:lumOff val="40000"/>
                </a:schemeClr>
              </a:buClr>
              <a:buSzPct val="110000"/>
              <a:buFont typeface="Wingdings 2" pitchFamily="18" charset="2"/>
              <a:buNone/>
              <a:tabLst/>
              <a:defRPr/>
            </a:pPr>
            <a:r>
              <a:rPr kumimoji="0" lang="en-US" sz="2000" b="1" i="0" u="none" strike="noStrike" kern="1200" cap="none" spc="0" normalizeH="0" baseline="0" noProof="0" dirty="0" smtClean="0">
                <a:ln>
                  <a:noFill/>
                </a:ln>
                <a:solidFill>
                  <a:srgbClr val="FFFFFF"/>
                </a:solidFill>
                <a:effectLst/>
                <a:uLnTx/>
                <a:uFillTx/>
                <a:latin typeface="+mn-lt"/>
                <a:ea typeface="+mn-ea"/>
                <a:cs typeface="+mn-cs"/>
              </a:rPr>
              <a:t>On-</a:t>
            </a:r>
            <a:r>
              <a:rPr lang="en-US" sz="2000" b="1" dirty="0" smtClean="0">
                <a:solidFill>
                  <a:srgbClr val="FFFFFF"/>
                </a:solidFill>
              </a:rPr>
              <a:t>Site Visit</a:t>
            </a:r>
            <a:endParaRPr kumimoji="0" lang="en-US" sz="2000" b="1" i="0" u="none" strike="noStrike" kern="1200" cap="none" spc="0" normalizeH="0" baseline="0" noProof="0" dirty="0" smtClean="0">
              <a:ln>
                <a:noFill/>
              </a:ln>
              <a:solidFill>
                <a:srgbClr val="FFFFFF"/>
              </a:solidFill>
              <a:effectLst/>
              <a:uLnTx/>
              <a:uFillTx/>
              <a:latin typeface="+mn-lt"/>
              <a:ea typeface="+mn-ea"/>
              <a:cs typeface="+mn-cs"/>
            </a:endParaRPr>
          </a:p>
        </p:txBody>
      </p:sp>
      <p:sp>
        <p:nvSpPr>
          <p:cNvPr id="11" name="Rectangle 10"/>
          <p:cNvSpPr/>
          <p:nvPr/>
        </p:nvSpPr>
        <p:spPr>
          <a:xfrm>
            <a:off x="6553200" y="3136900"/>
            <a:ext cx="2057400" cy="1676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2"/>
          <p:cNvSpPr txBox="1">
            <a:spLocks/>
          </p:cNvSpPr>
          <p:nvPr/>
        </p:nvSpPr>
        <p:spPr>
          <a:xfrm>
            <a:off x="6477000" y="3505200"/>
            <a:ext cx="2209800" cy="1143000"/>
          </a:xfrm>
          <a:prstGeom prst="rect">
            <a:avLst/>
          </a:prstGeom>
        </p:spPr>
        <p:txBody>
          <a:bodyPr vert="horz" lIns="91440" tIns="45720" rIns="91440" bIns="45720" rtlCol="0">
            <a:normAutofit fontScale="85000" lnSpcReduction="10000"/>
          </a:bodyPr>
          <a:lstStyle/>
          <a:p>
            <a:pPr marL="349250" marR="0" lvl="0" indent="-349250" algn="ctr" defTabSz="914400" rtl="0" eaLnBrk="1" fontAlgn="auto" latinLnBrk="0" hangingPunct="1">
              <a:lnSpc>
                <a:spcPct val="100000"/>
              </a:lnSpc>
              <a:spcBef>
                <a:spcPts val="2000"/>
              </a:spcBef>
              <a:spcAft>
                <a:spcPts val="1200"/>
              </a:spcAft>
              <a:buClr>
                <a:schemeClr val="accent1">
                  <a:lumMod val="60000"/>
                  <a:lumOff val="40000"/>
                </a:schemeClr>
              </a:buClr>
              <a:buSzPct val="110000"/>
              <a:buFont typeface="Wingdings 2" pitchFamily="18" charset="2"/>
              <a:buNone/>
              <a:tabLst/>
              <a:defRP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Post-Site</a:t>
            </a:r>
            <a:r>
              <a:rPr kumimoji="0" lang="en-US" sz="20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 Visit</a:t>
            </a:r>
            <a:endParaRPr lang="en-US" sz="2000" baseline="0" dirty="0" smtClean="0">
              <a:solidFill>
                <a:schemeClr val="tx1">
                  <a:lumMod val="65000"/>
                  <a:lumOff val="35000"/>
                </a:schemeClr>
              </a:solidFill>
            </a:endParaRPr>
          </a:p>
          <a:p>
            <a:pPr marL="349250" marR="0" lvl="0" indent="-349250" algn="ctr" defTabSz="914400" rtl="0" eaLnBrk="1" fontAlgn="auto" latinLnBrk="0" hangingPunct="1">
              <a:lnSpc>
                <a:spcPct val="100000"/>
              </a:lnSpc>
              <a:spcBef>
                <a:spcPts val="2000"/>
              </a:spcBef>
              <a:spcAft>
                <a:spcPts val="1200"/>
              </a:spcAft>
              <a:buClr>
                <a:schemeClr val="accent1">
                  <a:lumMod val="60000"/>
                  <a:lumOff val="40000"/>
                </a:schemeClr>
              </a:buClr>
              <a:buSzPct val="110000"/>
              <a:buFont typeface="Wingdings 2" pitchFamily="18" charset="2"/>
              <a:buNone/>
              <a:tabLst/>
              <a:defRPr/>
            </a:pPr>
            <a:r>
              <a:rPr kumimoji="0" lang="en-US" sz="2000" b="0" i="0" u="none" strike="noStrike" kern="1200" cap="none" spc="0" normalizeH="0" noProof="0" dirty="0" err="1" smtClean="0">
                <a:ln>
                  <a:noFill/>
                </a:ln>
                <a:solidFill>
                  <a:schemeClr val="tx1">
                    <a:lumMod val="65000"/>
                    <a:lumOff val="35000"/>
                  </a:schemeClr>
                </a:solidFill>
                <a:effectLst/>
                <a:uLnTx/>
                <a:uFillTx/>
                <a:latin typeface="+mn-lt"/>
                <a:ea typeface="+mn-ea"/>
                <a:cs typeface="+mn-cs"/>
              </a:rPr>
              <a:t>Wra</a:t>
            </a:r>
            <a:r>
              <a:rPr lang="en-US" sz="2000" dirty="0" err="1" smtClean="0">
                <a:solidFill>
                  <a:schemeClr val="tx1">
                    <a:lumMod val="65000"/>
                    <a:lumOff val="35000"/>
                  </a:schemeClr>
                </a:solidFill>
              </a:rPr>
              <a:t>p</a:t>
            </a:r>
            <a:r>
              <a:rPr lang="en-US" sz="2000" dirty="0" smtClean="0">
                <a:solidFill>
                  <a:schemeClr val="tx1">
                    <a:lumMod val="65000"/>
                    <a:lumOff val="35000"/>
                  </a:schemeClr>
                </a:solidFill>
              </a:rPr>
              <a:t>-</a:t>
            </a:r>
            <a:r>
              <a:rPr lang="en-US" sz="2000" dirty="0" smtClean="0">
                <a:solidFill>
                  <a:schemeClr val="tx1">
                    <a:lumMod val="65000"/>
                    <a:lumOff val="35000"/>
                  </a:schemeClr>
                </a:solidFill>
              </a:rPr>
              <a:t>Up </a:t>
            </a:r>
            <a:r>
              <a:rPr kumimoji="0" lang="en-US" sz="20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Activities</a:t>
            </a:r>
            <a:endParaRPr kumimoji="0" lang="en-US" sz="20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pic>
        <p:nvPicPr>
          <p:cNvPr id="13" name="Picture 12" descr="maryann.jpg"/>
          <p:cNvPicPr>
            <a:picLocks noChangeAspect="1"/>
          </p:cNvPicPr>
          <p:nvPr/>
        </p:nvPicPr>
        <p:blipFill>
          <a:blip r:embed="rId3"/>
          <a:stretch>
            <a:fillRect/>
          </a:stretch>
        </p:blipFill>
        <p:spPr>
          <a:xfrm>
            <a:off x="-1" y="0"/>
            <a:ext cx="923679" cy="1219200"/>
          </a:xfrm>
          <a:prstGeom prst="rect">
            <a:avLst/>
          </a:prstGeom>
        </p:spPr>
      </p:pic>
      <p:sp>
        <p:nvSpPr>
          <p:cNvPr id="14" name="Rectangle 13"/>
          <p:cNvSpPr/>
          <p:nvPr/>
        </p:nvSpPr>
        <p:spPr>
          <a:xfrm>
            <a:off x="0" y="0"/>
            <a:ext cx="914400" cy="1219200"/>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500px-Speaker_Icon_svg.gif"/>
          <p:cNvPicPr>
            <a:picLocks noChangeAspect="1"/>
          </p:cNvPicPr>
          <p:nvPr/>
        </p:nvPicPr>
        <p:blipFill>
          <a:blip r:embed="rId4" cstate="print"/>
          <a:stretch>
            <a:fillRect/>
          </a:stretch>
        </p:blipFill>
        <p:spPr>
          <a:xfrm>
            <a:off x="323850" y="1231900"/>
            <a:ext cx="285750" cy="28575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16632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49324" y="263244"/>
            <a:ext cx="8042276" cy="1336956"/>
          </a:xfrm>
        </p:spPr>
        <p:txBody>
          <a:bodyPr/>
          <a:lstStyle/>
          <a:p>
            <a:r>
              <a:rPr lang="en-US" b="1" dirty="0" smtClean="0"/>
              <a:t>Pre-Site Visit Activities</a:t>
            </a:r>
            <a:endParaRPr lang="en-US" b="1" dirty="0"/>
          </a:p>
        </p:txBody>
      </p:sp>
      <p:sp>
        <p:nvSpPr>
          <p:cNvPr id="3" name="Content Placeholder 2"/>
          <p:cNvSpPr>
            <a:spLocks noGrp="1"/>
          </p:cNvSpPr>
          <p:nvPr>
            <p:ph idx="1"/>
          </p:nvPr>
        </p:nvSpPr>
        <p:spPr>
          <a:xfrm>
            <a:off x="76200" y="3124201"/>
            <a:ext cx="8991600" cy="685799"/>
          </a:xfrm>
        </p:spPr>
        <p:txBody>
          <a:bodyPr>
            <a:noAutofit/>
          </a:bodyPr>
          <a:lstStyle/>
          <a:p>
            <a:pPr algn="ctr">
              <a:buNone/>
            </a:pPr>
            <a:r>
              <a:rPr lang="en-US" sz="2600" b="1" dirty="0" smtClean="0"/>
              <a:t>Purpose of activities is to prepare for on-site visit.</a:t>
            </a:r>
          </a:p>
          <a:p>
            <a:pPr lvl="1" algn="ctr">
              <a:buNone/>
            </a:pPr>
            <a:endParaRPr lang="en-US" sz="2600" b="1" dirty="0" smtClean="0"/>
          </a:p>
          <a:p>
            <a:pPr lvl="1" algn="ctr">
              <a:buNone/>
            </a:pPr>
            <a:endParaRPr lang="en-US" sz="2600" b="1" dirty="0" smtClean="0"/>
          </a:p>
          <a:p>
            <a:pPr lvl="1" algn="ctr"/>
            <a:endParaRPr lang="en-US" sz="2600" b="1" dirty="0" smtClean="0"/>
          </a:p>
          <a:p>
            <a:pPr marL="349250" lvl="1" indent="0" algn="ctr">
              <a:buNone/>
            </a:pPr>
            <a:endParaRPr lang="en-US" sz="2600" b="1" dirty="0"/>
          </a:p>
        </p:txBody>
      </p:sp>
      <p:pic>
        <p:nvPicPr>
          <p:cNvPr id="4098" name="Picture 2"/>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352800" y="3962400"/>
            <a:ext cx="2057400" cy="1722438"/>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7" name="Picture 6" descr="maryann.jpg"/>
          <p:cNvPicPr>
            <a:picLocks noChangeAspect="1"/>
          </p:cNvPicPr>
          <p:nvPr/>
        </p:nvPicPr>
        <p:blipFill>
          <a:blip r:embed="rId4"/>
          <a:stretch>
            <a:fillRect/>
          </a:stretch>
        </p:blipFill>
        <p:spPr>
          <a:xfrm>
            <a:off x="-1" y="0"/>
            <a:ext cx="923679" cy="1219200"/>
          </a:xfrm>
          <a:prstGeom prst="rect">
            <a:avLst/>
          </a:prstGeom>
        </p:spPr>
      </p:pic>
      <p:sp>
        <p:nvSpPr>
          <p:cNvPr id="8" name="Rectangle 7"/>
          <p:cNvSpPr/>
          <p:nvPr/>
        </p:nvSpPr>
        <p:spPr>
          <a:xfrm>
            <a:off x="0" y="0"/>
            <a:ext cx="914400" cy="1219200"/>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500px-Speaker_Icon_svg.gif"/>
          <p:cNvPicPr>
            <a:picLocks noChangeAspect="1"/>
          </p:cNvPicPr>
          <p:nvPr/>
        </p:nvPicPr>
        <p:blipFill>
          <a:blip r:embed="rId5" cstate="print"/>
          <a:stretch>
            <a:fillRect/>
          </a:stretch>
        </p:blipFill>
        <p:spPr>
          <a:xfrm>
            <a:off x="323850" y="1231900"/>
            <a:ext cx="285750" cy="28575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257780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a:spLocks noGrp="1"/>
          </p:cNvSpPr>
          <p:nvPr>
            <p:ph type="title"/>
          </p:nvPr>
        </p:nvSpPr>
        <p:spPr>
          <a:xfrm>
            <a:off x="949324" y="263244"/>
            <a:ext cx="8042276" cy="1336956"/>
          </a:xfrm>
        </p:spPr>
        <p:txBody>
          <a:bodyPr/>
          <a:lstStyle/>
          <a:p>
            <a:r>
              <a:rPr lang="en-US" b="1" dirty="0" smtClean="0"/>
              <a:t>Pre-Site Visit Activities</a:t>
            </a:r>
            <a:endParaRPr lang="en-US" b="1" dirty="0"/>
          </a:p>
        </p:txBody>
      </p:sp>
      <p:sp>
        <p:nvSpPr>
          <p:cNvPr id="8" name="Content Placeholder 2"/>
          <p:cNvSpPr txBox="1">
            <a:spLocks/>
          </p:cNvSpPr>
          <p:nvPr/>
        </p:nvSpPr>
        <p:spPr>
          <a:xfrm>
            <a:off x="2971800" y="2209800"/>
            <a:ext cx="3276600" cy="3657600"/>
          </a:xfrm>
          <a:prstGeom prst="rect">
            <a:avLst/>
          </a:prstGeom>
          <a:ln w="25400">
            <a:solidFill>
              <a:schemeClr val="accent2"/>
            </a:solidFill>
          </a:ln>
          <a:effectLst>
            <a:outerShdw blurRad="165100" dist="38100" dir="2700000" algn="tl" rotWithShape="0">
              <a:srgbClr val="000000">
                <a:alpha val="43000"/>
              </a:srgbClr>
            </a:outerShdw>
          </a:effectLst>
        </p:spPr>
        <p:txBody>
          <a:bodyPr vert="horz" lIns="91440" tIns="45720" rIns="91440" bIns="45720" rtlCol="0">
            <a:normAutofit/>
          </a:bodyPr>
          <a:lstStyle/>
          <a:p>
            <a:pPr marL="349250" marR="0" lvl="0" indent="-349250" algn="l" defTabSz="914400" rtl="0" eaLnBrk="1" fontAlgn="auto" latinLnBrk="0" hangingPunct="1">
              <a:lnSpc>
                <a:spcPct val="100000"/>
              </a:lnSpc>
              <a:spcBef>
                <a:spcPts val="2000"/>
              </a:spcBef>
              <a:spcAft>
                <a:spcPts val="0"/>
              </a:spcAft>
              <a:buClr>
                <a:schemeClr val="accent1">
                  <a:lumMod val="60000"/>
                  <a:lumOff val="40000"/>
                </a:schemeClr>
              </a:buClr>
              <a:buSzPct val="110000"/>
              <a:buFont typeface="Wingdings 2" pitchFamily="18" charset="2"/>
              <a:buNone/>
              <a:tabLst/>
              <a:defRPr/>
            </a:pPr>
            <a:r>
              <a:rPr kumimoji="0" lang="en-US" sz="24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
            </a:r>
            <a:br>
              <a:rPr kumimoji="0" lang="en-US" sz="24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br>
            <a:r>
              <a:rPr kumimoji="0" lang="en-US" sz="24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DMAS Will Select</a:t>
            </a:r>
            <a:br>
              <a:rPr kumimoji="0" lang="en-US" sz="24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br>
            <a:endParaRPr kumimoji="0" lang="en-US" sz="24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a:p>
            <a:pPr marL="685800" marR="0" lvl="1" indent="-336550" algn="l" defTabSz="914400" rtl="0" eaLnBrk="1" fontAlgn="auto" latinLnBrk="0" hangingPunct="1">
              <a:lnSpc>
                <a:spcPct val="100000"/>
              </a:lnSpc>
              <a:spcBef>
                <a:spcPts val="600"/>
              </a:spcBef>
              <a:spcAft>
                <a:spcPts val="3000"/>
              </a:spcAft>
              <a:buClr>
                <a:schemeClr val="accent1">
                  <a:lumMod val="75000"/>
                </a:schemeClr>
              </a:buClr>
              <a:buSzPct val="110000"/>
              <a:buFont typeface="Wingdings" charset="2"/>
              <a:buChar char="ü"/>
              <a:tabLst/>
              <a:defRPr/>
            </a:pPr>
            <a:r>
              <a:rPr kumimoji="0" lang="en-US" sz="22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Local System</a:t>
            </a:r>
          </a:p>
          <a:p>
            <a:pPr marL="685800" marR="0" lvl="1" indent="-336550" algn="l" defTabSz="914400" rtl="0" eaLnBrk="1" fontAlgn="auto" latinLnBrk="0" hangingPunct="1">
              <a:lnSpc>
                <a:spcPct val="100000"/>
              </a:lnSpc>
              <a:spcBef>
                <a:spcPts val="600"/>
              </a:spcBef>
              <a:spcAft>
                <a:spcPts val="3000"/>
              </a:spcAft>
              <a:buClr>
                <a:schemeClr val="accent1">
                  <a:lumMod val="75000"/>
                </a:schemeClr>
              </a:buClr>
              <a:buSzPct val="110000"/>
              <a:buFont typeface="Wingdings" charset="2"/>
              <a:buChar char="ü"/>
              <a:tabLst/>
              <a:defRPr/>
            </a:pPr>
            <a:r>
              <a:rPr kumimoji="0" lang="en-US" sz="22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Time Period</a:t>
            </a:r>
          </a:p>
          <a:p>
            <a:pPr marL="685800" marR="0" lvl="1" indent="-336550" algn="l" defTabSz="914400" rtl="0" eaLnBrk="1" fontAlgn="auto" latinLnBrk="0" hangingPunct="1">
              <a:lnSpc>
                <a:spcPct val="100000"/>
              </a:lnSpc>
              <a:spcBef>
                <a:spcPts val="600"/>
              </a:spcBef>
              <a:spcAft>
                <a:spcPts val="3000"/>
              </a:spcAft>
              <a:buClr>
                <a:schemeClr val="accent1">
                  <a:lumMod val="75000"/>
                </a:schemeClr>
              </a:buClr>
              <a:buSzPct val="110000"/>
              <a:buFont typeface="Wingdings" charset="2"/>
              <a:buChar char="ü"/>
              <a:tabLst/>
              <a:defRPr/>
            </a:pPr>
            <a:r>
              <a:rPr kumimoji="0" lang="en-US" sz="22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Children</a:t>
            </a:r>
          </a:p>
        </p:txBody>
      </p:sp>
      <p:pic>
        <p:nvPicPr>
          <p:cNvPr id="9" name="Picture 8" descr="maryann.jpg"/>
          <p:cNvPicPr>
            <a:picLocks noChangeAspect="1"/>
          </p:cNvPicPr>
          <p:nvPr/>
        </p:nvPicPr>
        <p:blipFill>
          <a:blip r:embed="rId3"/>
          <a:stretch>
            <a:fillRect/>
          </a:stretch>
        </p:blipFill>
        <p:spPr>
          <a:xfrm>
            <a:off x="-1" y="0"/>
            <a:ext cx="923679" cy="1219200"/>
          </a:xfrm>
          <a:prstGeom prst="rect">
            <a:avLst/>
          </a:prstGeom>
        </p:spPr>
      </p:pic>
      <p:sp>
        <p:nvSpPr>
          <p:cNvPr id="10" name="Rectangle 9"/>
          <p:cNvSpPr/>
          <p:nvPr/>
        </p:nvSpPr>
        <p:spPr>
          <a:xfrm>
            <a:off x="0" y="0"/>
            <a:ext cx="914400" cy="1219200"/>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500px-Speaker_Icon_svg.gif"/>
          <p:cNvPicPr>
            <a:picLocks noChangeAspect="1"/>
          </p:cNvPicPr>
          <p:nvPr/>
        </p:nvPicPr>
        <p:blipFill>
          <a:blip r:embed="rId4" cstate="print"/>
          <a:stretch>
            <a:fillRect/>
          </a:stretch>
        </p:blipFill>
        <p:spPr>
          <a:xfrm>
            <a:off x="323850" y="1231900"/>
            <a:ext cx="285750" cy="28575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46997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a:spLocks noGrp="1"/>
          </p:cNvSpPr>
          <p:nvPr>
            <p:ph type="title"/>
          </p:nvPr>
        </p:nvSpPr>
        <p:spPr>
          <a:xfrm>
            <a:off x="949324" y="263244"/>
            <a:ext cx="8042276" cy="1336956"/>
          </a:xfrm>
        </p:spPr>
        <p:txBody>
          <a:bodyPr/>
          <a:lstStyle/>
          <a:p>
            <a:r>
              <a:rPr lang="en-US" b="1" dirty="0" smtClean="0"/>
              <a:t>Pre-Site Visit Activities</a:t>
            </a:r>
            <a:endParaRPr lang="en-US" b="1" dirty="0"/>
          </a:p>
        </p:txBody>
      </p:sp>
      <p:sp>
        <p:nvSpPr>
          <p:cNvPr id="8" name="Content Placeholder 2"/>
          <p:cNvSpPr txBox="1">
            <a:spLocks/>
          </p:cNvSpPr>
          <p:nvPr/>
        </p:nvSpPr>
        <p:spPr>
          <a:xfrm>
            <a:off x="1752600" y="2286000"/>
            <a:ext cx="6324600" cy="2819400"/>
          </a:xfrm>
          <a:prstGeom prst="rect">
            <a:avLst/>
          </a:prstGeom>
          <a:ln w="25400">
            <a:solidFill>
              <a:schemeClr val="accent2"/>
            </a:solidFill>
          </a:ln>
          <a:effectLst>
            <a:outerShdw blurRad="165100" dist="38100" dir="2700000" algn="tl" rotWithShape="0">
              <a:srgbClr val="000000">
                <a:alpha val="43000"/>
              </a:srgbClr>
            </a:outerShdw>
          </a:effectLst>
        </p:spPr>
        <p:txBody>
          <a:bodyPr vert="horz" lIns="91440" tIns="45720" rIns="91440" bIns="45720" rtlCol="0">
            <a:normAutofit/>
          </a:bodyPr>
          <a:lstStyle/>
          <a:p>
            <a:pPr marL="349250" marR="0" lvl="0" indent="-349250" algn="l" defTabSz="914400" rtl="0" eaLnBrk="1" fontAlgn="auto" latinLnBrk="0" hangingPunct="1">
              <a:lnSpc>
                <a:spcPct val="100000"/>
              </a:lnSpc>
              <a:spcBef>
                <a:spcPts val="2000"/>
              </a:spcBef>
              <a:spcAft>
                <a:spcPts val="0"/>
              </a:spcAft>
              <a:buClr>
                <a:schemeClr val="accent1">
                  <a:lumMod val="60000"/>
                  <a:lumOff val="40000"/>
                </a:schemeClr>
              </a:buClr>
              <a:buSzPct val="110000"/>
              <a:buFont typeface="Wingdings 2" pitchFamily="18" charset="2"/>
              <a:buNone/>
              <a:tabLst/>
              <a:defRPr/>
            </a:pPr>
            <a:r>
              <a:rPr kumimoji="0" lang="en-US" sz="24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
            </a:r>
            <a:br>
              <a:rPr kumimoji="0" lang="en-US" sz="24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br>
            <a:r>
              <a:rPr kumimoji="0" lang="en-US" sz="24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Part C Office Will</a:t>
            </a:r>
            <a:br>
              <a:rPr kumimoji="0" lang="en-US" sz="24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br>
            <a:endParaRPr kumimoji="0" lang="en-US" sz="24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a:p>
            <a:pPr marL="685800" marR="0" lvl="1" indent="-336550" algn="l" defTabSz="914400" rtl="0" eaLnBrk="1" fontAlgn="auto" latinLnBrk="0" hangingPunct="1">
              <a:lnSpc>
                <a:spcPct val="100000"/>
              </a:lnSpc>
              <a:spcBef>
                <a:spcPts val="600"/>
              </a:spcBef>
              <a:spcAft>
                <a:spcPts val="3000"/>
              </a:spcAft>
              <a:buClr>
                <a:schemeClr val="accent1">
                  <a:lumMod val="75000"/>
                </a:schemeClr>
              </a:buClr>
              <a:buSzPct val="110000"/>
              <a:buFont typeface="Wingdings" charset="2"/>
              <a:buChar char="ü"/>
              <a:tabLst/>
              <a:defRPr/>
            </a:pPr>
            <a:r>
              <a:rPr kumimoji="0" lang="en-US" sz="22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Notify Local System</a:t>
            </a:r>
          </a:p>
          <a:p>
            <a:pPr marL="685800" marR="0" lvl="1" indent="-336550" algn="l" defTabSz="914400" rtl="0" eaLnBrk="1" fontAlgn="auto" latinLnBrk="0" hangingPunct="1">
              <a:lnSpc>
                <a:spcPct val="100000"/>
              </a:lnSpc>
              <a:spcBef>
                <a:spcPts val="600"/>
              </a:spcBef>
              <a:spcAft>
                <a:spcPts val="3000"/>
              </a:spcAft>
              <a:buClr>
                <a:schemeClr val="accent1">
                  <a:lumMod val="75000"/>
                </a:schemeClr>
              </a:buClr>
              <a:buSzPct val="110000"/>
              <a:buFont typeface="Wingdings" charset="2"/>
              <a:buChar char="ü"/>
              <a:tabLst/>
              <a:defRPr/>
            </a:pPr>
            <a:r>
              <a:rPr kumimoji="0" lang="en-US" sz="22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Obtain and/or Verify</a:t>
            </a:r>
            <a:r>
              <a:rPr kumimoji="0" lang="en-US" sz="2200" b="0" i="0" u="none" strike="noStrike" kern="1200" cap="none" spc="0" normalizeH="0" noProof="0" dirty="0" smtClean="0">
                <a:ln>
                  <a:noFill/>
                </a:ln>
                <a:solidFill>
                  <a:schemeClr val="tx1">
                    <a:lumMod val="65000"/>
                    <a:lumOff val="35000"/>
                  </a:schemeClr>
                </a:solidFill>
                <a:effectLst/>
                <a:uLnTx/>
                <a:uFillTx/>
                <a:latin typeface="+mn-lt"/>
                <a:ea typeface="+mn-ea"/>
                <a:cs typeface="+mn-cs"/>
              </a:rPr>
              <a:t> List of all Providers</a:t>
            </a:r>
            <a:endParaRPr kumimoji="0" lang="en-US" sz="22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pic>
        <p:nvPicPr>
          <p:cNvPr id="9" name="Picture 8" descr="maryann.jpg"/>
          <p:cNvPicPr>
            <a:picLocks noChangeAspect="1"/>
          </p:cNvPicPr>
          <p:nvPr/>
        </p:nvPicPr>
        <p:blipFill>
          <a:blip r:embed="rId3"/>
          <a:stretch>
            <a:fillRect/>
          </a:stretch>
        </p:blipFill>
        <p:spPr>
          <a:xfrm>
            <a:off x="-1" y="0"/>
            <a:ext cx="923679" cy="1219200"/>
          </a:xfrm>
          <a:prstGeom prst="rect">
            <a:avLst/>
          </a:prstGeom>
        </p:spPr>
      </p:pic>
      <p:sp>
        <p:nvSpPr>
          <p:cNvPr id="10" name="Rectangle 9"/>
          <p:cNvSpPr/>
          <p:nvPr/>
        </p:nvSpPr>
        <p:spPr>
          <a:xfrm>
            <a:off x="0" y="0"/>
            <a:ext cx="914400" cy="1219200"/>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500px-Speaker_Icon_svg.gif"/>
          <p:cNvPicPr>
            <a:picLocks noChangeAspect="1"/>
          </p:cNvPicPr>
          <p:nvPr/>
        </p:nvPicPr>
        <p:blipFill>
          <a:blip r:embed="rId4" cstate="print"/>
          <a:stretch>
            <a:fillRect/>
          </a:stretch>
        </p:blipFill>
        <p:spPr>
          <a:xfrm>
            <a:off x="323850" y="1231900"/>
            <a:ext cx="285750" cy="28575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092023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a:spLocks noGrp="1"/>
          </p:cNvSpPr>
          <p:nvPr>
            <p:ph type="title"/>
          </p:nvPr>
        </p:nvSpPr>
        <p:spPr>
          <a:xfrm>
            <a:off x="949324" y="263244"/>
            <a:ext cx="8042276" cy="1336956"/>
          </a:xfrm>
        </p:spPr>
        <p:txBody>
          <a:bodyPr/>
          <a:lstStyle/>
          <a:p>
            <a:r>
              <a:rPr lang="en-US" b="1" dirty="0" smtClean="0"/>
              <a:t>Pre-Site Visit Activities</a:t>
            </a:r>
            <a:endParaRPr lang="en-US" b="1" dirty="0"/>
          </a:p>
        </p:txBody>
      </p:sp>
      <p:sp>
        <p:nvSpPr>
          <p:cNvPr id="8" name="Content Placeholder 2"/>
          <p:cNvSpPr txBox="1">
            <a:spLocks/>
          </p:cNvSpPr>
          <p:nvPr/>
        </p:nvSpPr>
        <p:spPr>
          <a:xfrm>
            <a:off x="2971800" y="2438400"/>
            <a:ext cx="3276600" cy="2743200"/>
          </a:xfrm>
          <a:prstGeom prst="rect">
            <a:avLst/>
          </a:prstGeom>
          <a:ln w="25400">
            <a:solidFill>
              <a:schemeClr val="accent2"/>
            </a:solidFill>
          </a:ln>
          <a:effectLst>
            <a:outerShdw blurRad="165100" dist="38100" dir="2700000" algn="tl" rotWithShape="0">
              <a:srgbClr val="000000">
                <a:alpha val="43000"/>
              </a:srgbClr>
            </a:outerShdw>
          </a:effectLst>
        </p:spPr>
        <p:txBody>
          <a:bodyPr vert="horz" lIns="91440" tIns="45720" rIns="91440" bIns="45720" rtlCol="0">
            <a:normAutofit/>
          </a:bodyPr>
          <a:lstStyle/>
          <a:p>
            <a:pPr marL="349250" marR="0" lvl="0" indent="-349250" algn="l" defTabSz="914400" rtl="0" eaLnBrk="1" fontAlgn="auto" latinLnBrk="0" hangingPunct="1">
              <a:lnSpc>
                <a:spcPct val="100000"/>
              </a:lnSpc>
              <a:spcBef>
                <a:spcPts val="2000"/>
              </a:spcBef>
              <a:spcAft>
                <a:spcPts val="0"/>
              </a:spcAft>
              <a:buClr>
                <a:schemeClr val="accent1">
                  <a:lumMod val="60000"/>
                  <a:lumOff val="40000"/>
                </a:schemeClr>
              </a:buClr>
              <a:buSzPct val="110000"/>
              <a:buFont typeface="Wingdings 2" pitchFamily="18" charset="2"/>
              <a:buNone/>
              <a:tabLst/>
              <a:defRPr/>
            </a:pPr>
            <a:r>
              <a:rPr kumimoji="0" lang="en-US" sz="24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
            </a:r>
            <a:br>
              <a:rPr kumimoji="0" lang="en-US" sz="24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br>
            <a:r>
              <a:rPr kumimoji="0" lang="en-US" sz="24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Local System</a:t>
            </a:r>
            <a:br>
              <a:rPr kumimoji="0" lang="en-US" sz="24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br>
            <a:endParaRPr kumimoji="0" lang="en-US" sz="24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a:p>
            <a:pPr marL="685800" marR="0" lvl="1" indent="-336550" algn="l" defTabSz="914400" rtl="0" eaLnBrk="1" fontAlgn="auto" latinLnBrk="0" hangingPunct="1">
              <a:lnSpc>
                <a:spcPct val="100000"/>
              </a:lnSpc>
              <a:spcBef>
                <a:spcPts val="600"/>
              </a:spcBef>
              <a:spcAft>
                <a:spcPts val="3000"/>
              </a:spcAft>
              <a:buClr>
                <a:schemeClr val="accent1">
                  <a:lumMod val="75000"/>
                </a:schemeClr>
              </a:buClr>
              <a:buSzPct val="110000"/>
              <a:buFont typeface="Wingdings" charset="2"/>
              <a:buChar char="ü"/>
              <a:tabLst/>
              <a:defRPr/>
            </a:pPr>
            <a:r>
              <a:rPr kumimoji="0" lang="en-US" sz="22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Collect Records</a:t>
            </a:r>
          </a:p>
          <a:p>
            <a:pPr marL="685800" marR="0" lvl="1" indent="-336550" algn="l" defTabSz="914400" rtl="0" eaLnBrk="1" fontAlgn="auto" latinLnBrk="0" hangingPunct="1">
              <a:lnSpc>
                <a:spcPct val="100000"/>
              </a:lnSpc>
              <a:spcBef>
                <a:spcPts val="600"/>
              </a:spcBef>
              <a:spcAft>
                <a:spcPts val="3000"/>
              </a:spcAft>
              <a:buClr>
                <a:schemeClr val="accent1">
                  <a:lumMod val="75000"/>
                </a:schemeClr>
              </a:buClr>
              <a:buSzPct val="110000"/>
              <a:buFont typeface="Wingdings" charset="2"/>
              <a:buChar char="ü"/>
              <a:tabLst/>
              <a:defRPr/>
            </a:pPr>
            <a:r>
              <a:rPr kumimoji="0" lang="en-US" sz="22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Secure Space</a:t>
            </a:r>
          </a:p>
        </p:txBody>
      </p:sp>
      <p:pic>
        <p:nvPicPr>
          <p:cNvPr id="9" name="Picture 8" descr="maryann.jpg"/>
          <p:cNvPicPr>
            <a:picLocks noChangeAspect="1"/>
          </p:cNvPicPr>
          <p:nvPr/>
        </p:nvPicPr>
        <p:blipFill>
          <a:blip r:embed="rId3"/>
          <a:stretch>
            <a:fillRect/>
          </a:stretch>
        </p:blipFill>
        <p:spPr>
          <a:xfrm>
            <a:off x="-1" y="0"/>
            <a:ext cx="923679" cy="1219200"/>
          </a:xfrm>
          <a:prstGeom prst="rect">
            <a:avLst/>
          </a:prstGeom>
        </p:spPr>
      </p:pic>
      <p:sp>
        <p:nvSpPr>
          <p:cNvPr id="10" name="Rectangle 9"/>
          <p:cNvSpPr/>
          <p:nvPr/>
        </p:nvSpPr>
        <p:spPr>
          <a:xfrm>
            <a:off x="0" y="0"/>
            <a:ext cx="914400" cy="1219200"/>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500px-Speaker_Icon_svg.gif"/>
          <p:cNvPicPr>
            <a:picLocks noChangeAspect="1"/>
          </p:cNvPicPr>
          <p:nvPr/>
        </p:nvPicPr>
        <p:blipFill>
          <a:blip r:embed="rId4" cstate="print"/>
          <a:stretch>
            <a:fillRect/>
          </a:stretch>
        </p:blipFill>
        <p:spPr>
          <a:xfrm>
            <a:off x="323850" y="1231900"/>
            <a:ext cx="285750" cy="28575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407197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49324" y="304800"/>
            <a:ext cx="8042276" cy="1139732"/>
          </a:xfrm>
        </p:spPr>
        <p:txBody>
          <a:bodyPr/>
          <a:lstStyle/>
          <a:p>
            <a:r>
              <a:rPr lang="en-US" b="1" dirty="0" smtClean="0"/>
              <a:t>Your Burning Questions</a:t>
            </a:r>
            <a:endParaRPr lang="en-US" b="1" dirty="0"/>
          </a:p>
        </p:txBody>
      </p:sp>
      <p:sp>
        <p:nvSpPr>
          <p:cNvPr id="4" name="Rectangle 3"/>
          <p:cNvSpPr/>
          <p:nvPr/>
        </p:nvSpPr>
        <p:spPr>
          <a:xfrm>
            <a:off x="0" y="5486400"/>
            <a:ext cx="3733800" cy="577620"/>
          </a:xfrm>
          <a:prstGeom prst="rect">
            <a:avLst/>
          </a:prstGeom>
          <a:solidFill>
            <a:schemeClr val="accent2"/>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b="1" dirty="0" smtClean="0">
                <a:solidFill>
                  <a:schemeClr val="bg1"/>
                </a:solidFill>
              </a:rPr>
              <a:t>Use Chat to Ask Your Question</a:t>
            </a:r>
            <a:endParaRPr lang="en-US" b="1" dirty="0">
              <a:solidFill>
                <a:schemeClr val="bg1"/>
              </a:solidFill>
            </a:endParaRPr>
          </a:p>
        </p:txBody>
      </p:sp>
      <p:sp>
        <p:nvSpPr>
          <p:cNvPr id="5" name="Right Arrow 4"/>
          <p:cNvSpPr/>
          <p:nvPr/>
        </p:nvSpPr>
        <p:spPr>
          <a:xfrm rot="2089828">
            <a:off x="7537900" y="5627856"/>
            <a:ext cx="1615710" cy="1019802"/>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pic>
        <p:nvPicPr>
          <p:cNvPr id="10" name="Picture 9" descr="2.jpg"/>
          <p:cNvPicPr>
            <a:picLocks noChangeAspect="1"/>
          </p:cNvPicPr>
          <p:nvPr/>
        </p:nvPicPr>
        <p:blipFill>
          <a:blip r:embed="rId3" cstate="print"/>
          <a:stretch>
            <a:fillRect/>
          </a:stretch>
        </p:blipFill>
        <p:spPr>
          <a:xfrm>
            <a:off x="3472056" y="2438400"/>
            <a:ext cx="2547744" cy="2222500"/>
          </a:xfrm>
          <a:prstGeom prst="rect">
            <a:avLst/>
          </a:prstGeom>
          <a:ln w="25400">
            <a:solidFill>
              <a:schemeClr val="accent1"/>
            </a:solidFill>
          </a:ln>
          <a:effectLst>
            <a:outerShdw blurRad="165100" dist="50800" dir="11820000" algn="tl" rotWithShape="0">
              <a:srgbClr val="000000">
                <a:alpha val="43000"/>
              </a:srgbClr>
            </a:outerShdw>
          </a:effectLst>
        </p:spPr>
      </p:pic>
      <p:pic>
        <p:nvPicPr>
          <p:cNvPr id="8" name="Picture 7" descr="maryann.jpg"/>
          <p:cNvPicPr>
            <a:picLocks noChangeAspect="1"/>
          </p:cNvPicPr>
          <p:nvPr/>
        </p:nvPicPr>
        <p:blipFill>
          <a:blip r:embed="rId4"/>
          <a:stretch>
            <a:fillRect/>
          </a:stretch>
        </p:blipFill>
        <p:spPr>
          <a:xfrm>
            <a:off x="-1" y="0"/>
            <a:ext cx="923679" cy="1219200"/>
          </a:xfrm>
          <a:prstGeom prst="rect">
            <a:avLst/>
          </a:prstGeom>
        </p:spPr>
      </p:pic>
      <p:sp>
        <p:nvSpPr>
          <p:cNvPr id="9" name="Rectangle 8"/>
          <p:cNvSpPr/>
          <p:nvPr/>
        </p:nvSpPr>
        <p:spPr>
          <a:xfrm>
            <a:off x="0" y="0"/>
            <a:ext cx="914400" cy="1219200"/>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500px-Speaker_Icon_svg.gif"/>
          <p:cNvPicPr>
            <a:picLocks noChangeAspect="1"/>
          </p:cNvPicPr>
          <p:nvPr/>
        </p:nvPicPr>
        <p:blipFill>
          <a:blip r:embed="rId5" cstate="print"/>
          <a:stretch>
            <a:fillRect/>
          </a:stretch>
        </p:blipFill>
        <p:spPr>
          <a:xfrm>
            <a:off x="323850" y="1231900"/>
            <a:ext cx="285750" cy="28575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554038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 name="Picture 13" descr="jeff.jpg"/>
          <p:cNvPicPr>
            <a:picLocks noChangeAspect="1"/>
          </p:cNvPicPr>
          <p:nvPr/>
        </p:nvPicPr>
        <p:blipFill>
          <a:blip r:embed="rId3"/>
          <a:stretch>
            <a:fillRect/>
          </a:stretch>
        </p:blipFill>
        <p:spPr>
          <a:xfrm>
            <a:off x="6248400" y="2082800"/>
            <a:ext cx="1676399" cy="2171700"/>
          </a:xfrm>
          <a:prstGeom prst="rect">
            <a:avLst/>
          </a:prstGeom>
        </p:spPr>
      </p:pic>
      <p:pic>
        <p:nvPicPr>
          <p:cNvPr id="13" name="Picture 12" descr="maryann.jpg"/>
          <p:cNvPicPr>
            <a:picLocks noChangeAspect="1"/>
          </p:cNvPicPr>
          <p:nvPr/>
        </p:nvPicPr>
        <p:blipFill>
          <a:blip r:embed="rId4"/>
          <a:stretch>
            <a:fillRect/>
          </a:stretch>
        </p:blipFill>
        <p:spPr>
          <a:xfrm>
            <a:off x="3886200" y="2082800"/>
            <a:ext cx="1662622" cy="2159000"/>
          </a:xfrm>
          <a:prstGeom prst="rect">
            <a:avLst/>
          </a:prstGeom>
        </p:spPr>
      </p:pic>
      <p:sp>
        <p:nvSpPr>
          <p:cNvPr id="4" name="Title 3"/>
          <p:cNvSpPr>
            <a:spLocks noGrp="1"/>
          </p:cNvSpPr>
          <p:nvPr>
            <p:ph type="title"/>
          </p:nvPr>
        </p:nvSpPr>
        <p:spPr/>
        <p:txBody>
          <a:bodyPr/>
          <a:lstStyle/>
          <a:p>
            <a:r>
              <a:rPr lang="en-US" b="1" dirty="0" smtClean="0"/>
              <a:t>Welcome!</a:t>
            </a:r>
            <a:endParaRPr lang="en-US" b="1" dirty="0"/>
          </a:p>
        </p:txBody>
      </p:sp>
      <p:pic>
        <p:nvPicPr>
          <p:cNvPr id="6" name="Picture 5" descr="dana.png"/>
          <p:cNvPicPr>
            <a:picLocks noChangeAspect="1"/>
          </p:cNvPicPr>
          <p:nvPr/>
        </p:nvPicPr>
        <p:blipFill>
          <a:blip r:embed="rId5" cstate="print"/>
          <a:stretch>
            <a:fillRect/>
          </a:stretch>
        </p:blipFill>
        <p:spPr>
          <a:xfrm>
            <a:off x="1346659" y="2101302"/>
            <a:ext cx="1651459" cy="2146847"/>
          </a:xfrm>
          <a:prstGeom prst="rect">
            <a:avLst/>
          </a:prstGeom>
          <a:ln w="25400">
            <a:solidFill>
              <a:schemeClr val="accent2"/>
            </a:solidFill>
          </a:ln>
        </p:spPr>
      </p:pic>
      <p:sp>
        <p:nvSpPr>
          <p:cNvPr id="7" name="TextBox 6"/>
          <p:cNvSpPr txBox="1"/>
          <p:nvPr/>
        </p:nvSpPr>
        <p:spPr>
          <a:xfrm>
            <a:off x="1837839" y="4362450"/>
            <a:ext cx="669098" cy="369332"/>
          </a:xfrm>
          <a:prstGeom prst="rect">
            <a:avLst/>
          </a:prstGeom>
          <a:noFill/>
        </p:spPr>
        <p:txBody>
          <a:bodyPr wrap="none" rtlCol="0">
            <a:spAutoFit/>
          </a:bodyPr>
          <a:lstStyle/>
          <a:p>
            <a:r>
              <a:rPr lang="en-US" dirty="0" smtClean="0"/>
              <a:t>Dana</a:t>
            </a:r>
            <a:endParaRPr lang="en-US" dirty="0"/>
          </a:p>
        </p:txBody>
      </p:sp>
      <p:sp>
        <p:nvSpPr>
          <p:cNvPr id="8" name="Rectangle 7"/>
          <p:cNvSpPr/>
          <p:nvPr/>
        </p:nvSpPr>
        <p:spPr>
          <a:xfrm>
            <a:off x="3886200" y="2095500"/>
            <a:ext cx="1676400" cy="2133600"/>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114800" y="4343400"/>
            <a:ext cx="1354946" cy="369332"/>
          </a:xfrm>
          <a:prstGeom prst="rect">
            <a:avLst/>
          </a:prstGeom>
          <a:noFill/>
        </p:spPr>
        <p:txBody>
          <a:bodyPr wrap="none" rtlCol="0">
            <a:spAutoFit/>
          </a:bodyPr>
          <a:lstStyle/>
          <a:p>
            <a:r>
              <a:rPr lang="en-US" dirty="0" smtClean="0"/>
              <a:t>Mary Anne</a:t>
            </a:r>
            <a:endParaRPr lang="en-US" dirty="0"/>
          </a:p>
        </p:txBody>
      </p:sp>
      <p:pic>
        <p:nvPicPr>
          <p:cNvPr id="10" name="Picture 9" descr="500px-Speaker_Icon_svg.gif"/>
          <p:cNvPicPr>
            <a:picLocks noChangeAspect="1"/>
          </p:cNvPicPr>
          <p:nvPr/>
        </p:nvPicPr>
        <p:blipFill>
          <a:blip r:embed="rId6" cstate="print"/>
          <a:stretch>
            <a:fillRect/>
          </a:stretch>
        </p:blipFill>
        <p:spPr>
          <a:xfrm>
            <a:off x="1013284" y="4362450"/>
            <a:ext cx="666750" cy="666750"/>
          </a:xfrm>
          <a:prstGeom prst="rect">
            <a:avLst/>
          </a:prstGeom>
        </p:spPr>
      </p:pic>
      <p:sp>
        <p:nvSpPr>
          <p:cNvPr id="2" name="TextBox 1"/>
          <p:cNvSpPr txBox="1"/>
          <p:nvPr/>
        </p:nvSpPr>
        <p:spPr>
          <a:xfrm>
            <a:off x="1066800" y="5410200"/>
            <a:ext cx="6248400" cy="1354217"/>
          </a:xfrm>
          <a:prstGeom prst="rect">
            <a:avLst/>
          </a:prstGeom>
          <a:noFill/>
        </p:spPr>
        <p:txBody>
          <a:bodyPr wrap="square" rtlCol="0">
            <a:spAutoFit/>
          </a:bodyPr>
          <a:lstStyle/>
          <a:p>
            <a:pPr>
              <a:spcAft>
                <a:spcPts val="600"/>
              </a:spcAft>
            </a:pPr>
            <a:r>
              <a:rPr lang="en-US" b="1" dirty="0" smtClean="0"/>
              <a:t>WORD SCRAMBLE ANSWERS  </a:t>
            </a:r>
          </a:p>
          <a:p>
            <a:pPr>
              <a:spcAft>
                <a:spcPts val="600"/>
              </a:spcAft>
            </a:pPr>
            <a:r>
              <a:rPr lang="en-US" dirty="0" smtClean="0"/>
              <a:t>infant   record   audit   Medicaid   compliance</a:t>
            </a:r>
          </a:p>
          <a:p>
            <a:r>
              <a:rPr lang="en-US" dirty="0"/>
              <a:t>d</a:t>
            </a:r>
            <a:r>
              <a:rPr lang="en-US" dirty="0" smtClean="0"/>
              <a:t>ocumentation   family   intervention   billing   visit</a:t>
            </a:r>
            <a:endParaRPr lang="en-US" dirty="0"/>
          </a:p>
          <a:p>
            <a:r>
              <a:rPr lang="en-US" dirty="0"/>
              <a:t>	</a:t>
            </a:r>
          </a:p>
        </p:txBody>
      </p:sp>
      <p:sp>
        <p:nvSpPr>
          <p:cNvPr id="11" name="Rectangle 10"/>
          <p:cNvSpPr/>
          <p:nvPr/>
        </p:nvSpPr>
        <p:spPr>
          <a:xfrm>
            <a:off x="6248400" y="2095500"/>
            <a:ext cx="1676400" cy="2133600"/>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6839005" y="4343400"/>
            <a:ext cx="552395" cy="369332"/>
          </a:xfrm>
          <a:prstGeom prst="rect">
            <a:avLst/>
          </a:prstGeom>
          <a:noFill/>
        </p:spPr>
        <p:txBody>
          <a:bodyPr wrap="none" rtlCol="0">
            <a:spAutoFit/>
          </a:bodyPr>
          <a:lstStyle/>
          <a:p>
            <a:r>
              <a:rPr lang="en-US" dirty="0" smtClean="0"/>
              <a:t>Jeff</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963222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696200" cy="1336956"/>
          </a:xfrm>
        </p:spPr>
        <p:txBody>
          <a:bodyPr/>
          <a:lstStyle/>
          <a:p>
            <a:r>
              <a:rPr lang="en-US" b="1" dirty="0" smtClean="0"/>
              <a:t>Locate Documents</a:t>
            </a:r>
            <a:endParaRPr lang="en-US" b="1" dirty="0"/>
          </a:p>
        </p:txBody>
      </p:sp>
      <p:sp>
        <p:nvSpPr>
          <p:cNvPr id="5" name="Content Placeholder 4"/>
          <p:cNvSpPr>
            <a:spLocks noGrp="1"/>
          </p:cNvSpPr>
          <p:nvPr>
            <p:ph idx="1"/>
          </p:nvPr>
        </p:nvSpPr>
        <p:spPr>
          <a:xfrm>
            <a:off x="304800" y="2514600"/>
            <a:ext cx="8610600" cy="2209800"/>
          </a:xfrm>
        </p:spPr>
        <p:txBody>
          <a:bodyPr>
            <a:normAutofit/>
          </a:bodyPr>
          <a:lstStyle/>
          <a:p>
            <a:pPr>
              <a:spcAft>
                <a:spcPts val="1200"/>
              </a:spcAft>
              <a:buNone/>
            </a:pPr>
            <a:r>
              <a:rPr lang="en-US" b="1" dirty="0" smtClean="0"/>
              <a:t>Please have these documents available for review</a:t>
            </a:r>
            <a:r>
              <a:rPr lang="en-US" dirty="0" smtClean="0"/>
              <a:t>:</a:t>
            </a:r>
          </a:p>
          <a:p>
            <a:pPr lvl="1">
              <a:spcAft>
                <a:spcPts val="1200"/>
              </a:spcAft>
              <a:buFont typeface="Wingdings" charset="2"/>
              <a:buChar char="ü"/>
            </a:pPr>
            <a:r>
              <a:rPr lang="en-US" dirty="0" smtClean="0"/>
              <a:t>DMAS Early Intervention Services, Quality Management Review Form  (QMR Audit Tool)</a:t>
            </a:r>
          </a:p>
          <a:p>
            <a:pPr lvl="1">
              <a:spcAft>
                <a:spcPts val="1800"/>
              </a:spcAft>
              <a:buFont typeface="Wingdings" charset="2"/>
              <a:buChar char="ü"/>
            </a:pPr>
            <a:r>
              <a:rPr lang="en-US" dirty="0" smtClean="0"/>
              <a:t>Contact Note Checklist</a:t>
            </a:r>
          </a:p>
        </p:txBody>
      </p:sp>
      <p:pic>
        <p:nvPicPr>
          <p:cNvPr id="8" name="Picture 7" descr="maryann.jpg"/>
          <p:cNvPicPr>
            <a:picLocks noChangeAspect="1"/>
          </p:cNvPicPr>
          <p:nvPr/>
        </p:nvPicPr>
        <p:blipFill>
          <a:blip r:embed="rId3"/>
          <a:stretch>
            <a:fillRect/>
          </a:stretch>
        </p:blipFill>
        <p:spPr>
          <a:xfrm>
            <a:off x="-1" y="0"/>
            <a:ext cx="923679" cy="1219200"/>
          </a:xfrm>
          <a:prstGeom prst="rect">
            <a:avLst/>
          </a:prstGeom>
        </p:spPr>
      </p:pic>
      <p:sp>
        <p:nvSpPr>
          <p:cNvPr id="9" name="Rectangle 8"/>
          <p:cNvSpPr/>
          <p:nvPr/>
        </p:nvSpPr>
        <p:spPr>
          <a:xfrm>
            <a:off x="0" y="0"/>
            <a:ext cx="914400" cy="1219200"/>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500px-Speaker_Icon_svg.gif"/>
          <p:cNvPicPr>
            <a:picLocks noChangeAspect="1"/>
          </p:cNvPicPr>
          <p:nvPr/>
        </p:nvPicPr>
        <p:blipFill>
          <a:blip r:embed="rId4" cstate="print"/>
          <a:stretch>
            <a:fillRect/>
          </a:stretch>
        </p:blipFill>
        <p:spPr>
          <a:xfrm>
            <a:off x="323850" y="1231900"/>
            <a:ext cx="285750" cy="28575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376806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76200"/>
            <a:ext cx="4038600" cy="1336956"/>
          </a:xfrm>
        </p:spPr>
        <p:txBody>
          <a:bodyPr/>
          <a:lstStyle/>
          <a:p>
            <a:r>
              <a:rPr lang="en-US" b="1" dirty="0" smtClean="0"/>
              <a:t>On-Site Visit</a:t>
            </a:r>
            <a:endParaRPr lang="en-US" b="1" dirty="0"/>
          </a:p>
        </p:txBody>
      </p:sp>
      <p:sp>
        <p:nvSpPr>
          <p:cNvPr id="5" name="Content Placeholder 4"/>
          <p:cNvSpPr>
            <a:spLocks noGrp="1"/>
          </p:cNvSpPr>
          <p:nvPr>
            <p:ph idx="1"/>
          </p:nvPr>
        </p:nvSpPr>
        <p:spPr>
          <a:xfrm>
            <a:off x="228600" y="2209800"/>
            <a:ext cx="4419600" cy="3276599"/>
          </a:xfrm>
        </p:spPr>
        <p:txBody>
          <a:bodyPr>
            <a:normAutofit fontScale="92500" lnSpcReduction="20000"/>
          </a:bodyPr>
          <a:lstStyle/>
          <a:p>
            <a:pPr>
              <a:spcAft>
                <a:spcPts val="1200"/>
              </a:spcAft>
              <a:buNone/>
            </a:pPr>
            <a:r>
              <a:rPr lang="en-US" b="1" dirty="0" smtClean="0"/>
              <a:t>Documents</a:t>
            </a:r>
            <a:endParaRPr lang="en-US" dirty="0" smtClean="0"/>
          </a:p>
          <a:p>
            <a:pPr lvl="1">
              <a:spcAft>
                <a:spcPts val="1200"/>
              </a:spcAft>
              <a:buFont typeface="Wingdings" charset="2"/>
              <a:buChar char="ü"/>
            </a:pPr>
            <a:r>
              <a:rPr lang="en-US" dirty="0" smtClean="0"/>
              <a:t>DMAS Early Intervention Services, Quality Management Review Form  (QMR Audit Tool)</a:t>
            </a:r>
          </a:p>
          <a:p>
            <a:pPr lvl="1">
              <a:spcAft>
                <a:spcPts val="1800"/>
              </a:spcAft>
              <a:buFont typeface="Wingdings" charset="2"/>
              <a:buChar char="ü"/>
            </a:pPr>
            <a:r>
              <a:rPr lang="en-US" dirty="0" smtClean="0"/>
              <a:t>Contact Note Checklist</a:t>
            </a:r>
          </a:p>
          <a:p>
            <a:pPr>
              <a:buNone/>
            </a:pPr>
            <a:r>
              <a:rPr lang="en-US" b="1" dirty="0" smtClean="0"/>
              <a:t>Team Leader</a:t>
            </a:r>
          </a:p>
          <a:p>
            <a:pPr lvl="1">
              <a:buFont typeface="Wingdings" charset="2"/>
              <a:buChar char="ü"/>
            </a:pPr>
            <a:r>
              <a:rPr lang="en-US" dirty="0" smtClean="0"/>
              <a:t>Tamara Wilder</a:t>
            </a:r>
          </a:p>
        </p:txBody>
      </p:sp>
      <p:pic>
        <p:nvPicPr>
          <p:cNvPr id="8" name="Picture 7" descr="maryann.jpg"/>
          <p:cNvPicPr>
            <a:picLocks noChangeAspect="1"/>
          </p:cNvPicPr>
          <p:nvPr/>
        </p:nvPicPr>
        <p:blipFill>
          <a:blip r:embed="rId3"/>
          <a:stretch>
            <a:fillRect/>
          </a:stretch>
        </p:blipFill>
        <p:spPr>
          <a:xfrm>
            <a:off x="-1" y="0"/>
            <a:ext cx="923679" cy="1219200"/>
          </a:xfrm>
          <a:prstGeom prst="rect">
            <a:avLst/>
          </a:prstGeom>
        </p:spPr>
      </p:pic>
      <p:sp>
        <p:nvSpPr>
          <p:cNvPr id="9" name="Rectangle 8"/>
          <p:cNvSpPr/>
          <p:nvPr/>
        </p:nvSpPr>
        <p:spPr>
          <a:xfrm>
            <a:off x="0" y="0"/>
            <a:ext cx="914400" cy="1219200"/>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500px-Speaker_Icon_svg.gif"/>
          <p:cNvPicPr>
            <a:picLocks noChangeAspect="1"/>
          </p:cNvPicPr>
          <p:nvPr/>
        </p:nvPicPr>
        <p:blipFill>
          <a:blip r:embed="rId4" cstate="print"/>
          <a:stretch>
            <a:fillRect/>
          </a:stretch>
        </p:blipFill>
        <p:spPr>
          <a:xfrm>
            <a:off x="323850" y="1231900"/>
            <a:ext cx="285750" cy="285750"/>
          </a:xfrm>
          <a:prstGeom prst="rect">
            <a:avLst/>
          </a:prstGeom>
        </p:spPr>
      </p:pic>
      <p:pic>
        <p:nvPicPr>
          <p:cNvPr id="11" name="Picture 10" descr="Screen shot 2011-01-05 at 1.54.09 PM.png"/>
          <p:cNvPicPr>
            <a:picLocks noChangeAspect="1"/>
          </p:cNvPicPr>
          <p:nvPr/>
        </p:nvPicPr>
        <p:blipFill>
          <a:blip r:embed="rId5"/>
          <a:stretch>
            <a:fillRect/>
          </a:stretch>
        </p:blipFill>
        <p:spPr>
          <a:xfrm>
            <a:off x="4953000" y="1752600"/>
            <a:ext cx="3979801" cy="4800600"/>
          </a:xfrm>
          <a:prstGeom prst="rect">
            <a:avLst/>
          </a:prstGeom>
          <a:ln w="25400">
            <a:solidFill>
              <a:schemeClr val="accent1"/>
            </a:solidFill>
          </a:ln>
          <a:effectLst>
            <a:outerShdw blurRad="346075" dist="114300" dir="10800000" algn="tl" rotWithShape="0">
              <a:srgbClr val="000000">
                <a:alpha val="43000"/>
              </a:srgbClr>
            </a:outerShdw>
          </a:effec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376806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1000" y="2362200"/>
            <a:ext cx="2819400" cy="2819400"/>
          </a:xfrm>
          <a:prstGeom prst="rect">
            <a:avLst/>
          </a:prstGeom>
          <a:noFill/>
          <a:ln w="25400">
            <a:solidFill>
              <a:schemeClr val="accent1"/>
            </a:solidFill>
          </a:ln>
          <a:effectLst>
            <a:outerShdw blurRad="330200" dist="114300" dir="12420000" algn="tl" rotWithShape="0">
              <a:srgbClr val="000000">
                <a:alpha val="43000"/>
              </a:srgbClr>
            </a:outerShdw>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Title 1"/>
          <p:cNvSpPr>
            <a:spLocks noGrp="1"/>
          </p:cNvSpPr>
          <p:nvPr>
            <p:ph type="title"/>
          </p:nvPr>
        </p:nvSpPr>
        <p:spPr>
          <a:xfrm>
            <a:off x="949324" y="107576"/>
            <a:ext cx="8042276" cy="1336956"/>
          </a:xfrm>
        </p:spPr>
        <p:txBody>
          <a:bodyPr/>
          <a:lstStyle/>
          <a:p>
            <a:r>
              <a:rPr lang="en-US" b="1" dirty="0" smtClean="0"/>
              <a:t>On-Site Visit:  What Occurs</a:t>
            </a:r>
            <a:endParaRPr lang="en-US" b="1" dirty="0"/>
          </a:p>
        </p:txBody>
      </p:sp>
      <p:sp>
        <p:nvSpPr>
          <p:cNvPr id="3" name="Content Placeholder 2"/>
          <p:cNvSpPr>
            <a:spLocks noGrp="1"/>
          </p:cNvSpPr>
          <p:nvPr>
            <p:ph idx="1"/>
          </p:nvPr>
        </p:nvSpPr>
        <p:spPr>
          <a:xfrm>
            <a:off x="3429000" y="2743200"/>
            <a:ext cx="5715000" cy="1905000"/>
          </a:xfrm>
        </p:spPr>
        <p:txBody>
          <a:bodyPr>
            <a:normAutofit/>
          </a:bodyPr>
          <a:lstStyle/>
          <a:p>
            <a:pPr>
              <a:buNone/>
            </a:pPr>
            <a:r>
              <a:rPr lang="en-US" dirty="0" smtClean="0"/>
              <a:t>Record Review</a:t>
            </a:r>
          </a:p>
          <a:p>
            <a:pPr>
              <a:buNone/>
            </a:pPr>
            <a:r>
              <a:rPr lang="en-US" dirty="0" smtClean="0"/>
              <a:t>Observation of Service Delivery</a:t>
            </a:r>
          </a:p>
          <a:p>
            <a:pPr>
              <a:buNone/>
            </a:pPr>
            <a:r>
              <a:rPr lang="en-US" dirty="0" smtClean="0"/>
              <a:t>Review of Medicaid Billing Records</a:t>
            </a:r>
          </a:p>
        </p:txBody>
      </p:sp>
      <p:pic>
        <p:nvPicPr>
          <p:cNvPr id="7" name="Picture 6" descr="maryann.jpg"/>
          <p:cNvPicPr>
            <a:picLocks noChangeAspect="1"/>
          </p:cNvPicPr>
          <p:nvPr/>
        </p:nvPicPr>
        <p:blipFill>
          <a:blip r:embed="rId4"/>
          <a:stretch>
            <a:fillRect/>
          </a:stretch>
        </p:blipFill>
        <p:spPr>
          <a:xfrm>
            <a:off x="-1" y="0"/>
            <a:ext cx="923679" cy="1219200"/>
          </a:xfrm>
          <a:prstGeom prst="rect">
            <a:avLst/>
          </a:prstGeom>
        </p:spPr>
      </p:pic>
      <p:sp>
        <p:nvSpPr>
          <p:cNvPr id="8" name="Rectangle 7"/>
          <p:cNvSpPr/>
          <p:nvPr/>
        </p:nvSpPr>
        <p:spPr>
          <a:xfrm>
            <a:off x="0" y="0"/>
            <a:ext cx="914400" cy="1219200"/>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500px-Speaker_Icon_svg.gif"/>
          <p:cNvPicPr>
            <a:picLocks noChangeAspect="1"/>
          </p:cNvPicPr>
          <p:nvPr/>
        </p:nvPicPr>
        <p:blipFill>
          <a:blip r:embed="rId5" cstate="print"/>
          <a:stretch>
            <a:fillRect/>
          </a:stretch>
        </p:blipFill>
        <p:spPr>
          <a:xfrm>
            <a:off x="323850" y="1231900"/>
            <a:ext cx="285750" cy="28575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410030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49324" y="107576"/>
            <a:ext cx="8042276" cy="1336956"/>
          </a:xfrm>
        </p:spPr>
        <p:txBody>
          <a:bodyPr/>
          <a:lstStyle/>
          <a:p>
            <a:r>
              <a:rPr lang="en-US" b="1" dirty="0" smtClean="0"/>
              <a:t>Document Review</a:t>
            </a:r>
            <a:endParaRPr lang="en-US" b="1" dirty="0"/>
          </a:p>
        </p:txBody>
      </p:sp>
      <p:sp>
        <p:nvSpPr>
          <p:cNvPr id="6" name="Content Placeholder 2"/>
          <p:cNvSpPr txBox="1">
            <a:spLocks/>
          </p:cNvSpPr>
          <p:nvPr/>
        </p:nvSpPr>
        <p:spPr>
          <a:xfrm>
            <a:off x="568324" y="2590800"/>
            <a:ext cx="8042276" cy="533400"/>
          </a:xfrm>
          <a:prstGeom prst="rect">
            <a:avLst/>
          </a:prstGeom>
        </p:spPr>
        <p:txBody>
          <a:bodyPr vert="horz" lIns="91440" tIns="45720" rIns="91440" bIns="45720" rtlCol="0">
            <a:normAutofit/>
          </a:bodyPr>
          <a:lstStyle/>
          <a:p>
            <a:pPr marL="349250" marR="0" lvl="0" indent="-349250" algn="ctr" defTabSz="914400" rtl="0" eaLnBrk="1" fontAlgn="auto" latinLnBrk="0" hangingPunct="1">
              <a:lnSpc>
                <a:spcPct val="100000"/>
              </a:lnSpc>
              <a:spcBef>
                <a:spcPts val="2000"/>
              </a:spcBef>
              <a:spcAft>
                <a:spcPts val="0"/>
              </a:spcAft>
              <a:buClr>
                <a:schemeClr val="accent1">
                  <a:lumMod val="60000"/>
                  <a:lumOff val="40000"/>
                </a:schemeClr>
              </a:buClr>
              <a:buSzPct val="110000"/>
              <a:buFont typeface="Wingdings 2" pitchFamily="18" charset="2"/>
              <a:buNone/>
              <a:tabLst/>
              <a:defRPr/>
            </a:pPr>
            <a:r>
              <a:rPr kumimoji="0" lang="en-US" sz="28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Pages 1-6 DMAS EI Services, QMR Document</a:t>
            </a:r>
          </a:p>
        </p:txBody>
      </p:sp>
      <p:sp>
        <p:nvSpPr>
          <p:cNvPr id="7" name="Content Placeholder 2"/>
          <p:cNvSpPr txBox="1">
            <a:spLocks/>
          </p:cNvSpPr>
          <p:nvPr/>
        </p:nvSpPr>
        <p:spPr>
          <a:xfrm>
            <a:off x="533400" y="3581400"/>
            <a:ext cx="8042276" cy="533400"/>
          </a:xfrm>
          <a:prstGeom prst="rect">
            <a:avLst/>
          </a:prstGeom>
        </p:spPr>
        <p:txBody>
          <a:bodyPr vert="horz" lIns="91440" tIns="45720" rIns="91440" bIns="45720" rtlCol="0">
            <a:noAutofit/>
          </a:bodyPr>
          <a:lstStyle/>
          <a:p>
            <a:pPr marL="349250" marR="0" lvl="0" indent="-349250" algn="ctr" defTabSz="914400" rtl="0" eaLnBrk="1" fontAlgn="auto" latinLnBrk="0" hangingPunct="1">
              <a:lnSpc>
                <a:spcPct val="100000"/>
              </a:lnSpc>
              <a:spcBef>
                <a:spcPts val="2000"/>
              </a:spcBef>
              <a:spcAft>
                <a:spcPts val="0"/>
              </a:spcAft>
              <a:buClr>
                <a:schemeClr val="accent1">
                  <a:lumMod val="60000"/>
                  <a:lumOff val="40000"/>
                </a:schemeClr>
              </a:buClr>
              <a:buSzPct val="110000"/>
              <a:buFont typeface="Wingdings 2" pitchFamily="18" charset="2"/>
              <a:buNone/>
              <a:tabLst/>
              <a:defRPr/>
            </a:pPr>
            <a:r>
              <a:rPr kumimoji="0" lang="en-US" sz="28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Share one thing </a:t>
            </a:r>
            <a:r>
              <a:rPr lang="en-US" sz="2800" dirty="0" smtClean="0">
                <a:solidFill>
                  <a:schemeClr val="tx1">
                    <a:lumMod val="65000"/>
                    <a:lumOff val="35000"/>
                  </a:schemeClr>
                </a:solidFill>
              </a:rPr>
              <a:t>you did not realize would </a:t>
            </a:r>
            <a:br>
              <a:rPr lang="en-US" sz="2800" dirty="0" smtClean="0">
                <a:solidFill>
                  <a:schemeClr val="tx1">
                    <a:lumMod val="65000"/>
                    <a:lumOff val="35000"/>
                  </a:schemeClr>
                </a:solidFill>
              </a:rPr>
            </a:br>
            <a:r>
              <a:rPr lang="en-US" sz="2800" dirty="0" smtClean="0">
                <a:solidFill>
                  <a:schemeClr val="tx1">
                    <a:lumMod val="65000"/>
                    <a:lumOff val="35000"/>
                  </a:schemeClr>
                </a:solidFill>
              </a:rPr>
              <a:t>be reviewed during the QMR process.</a:t>
            </a:r>
            <a:endParaRPr kumimoji="0" lang="en-US" sz="28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
        <p:nvSpPr>
          <p:cNvPr id="9" name="Rectangle 8"/>
          <p:cNvSpPr/>
          <p:nvPr/>
        </p:nvSpPr>
        <p:spPr>
          <a:xfrm>
            <a:off x="0" y="5486400"/>
            <a:ext cx="3733800" cy="577620"/>
          </a:xfrm>
          <a:prstGeom prst="rect">
            <a:avLst/>
          </a:prstGeom>
          <a:solidFill>
            <a:schemeClr val="accent2"/>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b="1" dirty="0" smtClean="0">
                <a:solidFill>
                  <a:schemeClr val="bg1"/>
                </a:solidFill>
              </a:rPr>
              <a:t>Use Chat to Share</a:t>
            </a:r>
            <a:endParaRPr lang="en-US" b="1" dirty="0">
              <a:solidFill>
                <a:schemeClr val="bg1"/>
              </a:solidFill>
            </a:endParaRPr>
          </a:p>
        </p:txBody>
      </p:sp>
      <p:sp>
        <p:nvSpPr>
          <p:cNvPr id="10" name="Right Arrow 9"/>
          <p:cNvSpPr/>
          <p:nvPr/>
        </p:nvSpPr>
        <p:spPr>
          <a:xfrm rot="2089828">
            <a:off x="7537900" y="5627856"/>
            <a:ext cx="1615710" cy="1019802"/>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pic>
        <p:nvPicPr>
          <p:cNvPr id="11" name="Picture 10" descr="maryann.jpg"/>
          <p:cNvPicPr>
            <a:picLocks noChangeAspect="1"/>
          </p:cNvPicPr>
          <p:nvPr/>
        </p:nvPicPr>
        <p:blipFill>
          <a:blip r:embed="rId3"/>
          <a:stretch>
            <a:fillRect/>
          </a:stretch>
        </p:blipFill>
        <p:spPr>
          <a:xfrm>
            <a:off x="-1" y="0"/>
            <a:ext cx="923679" cy="1219200"/>
          </a:xfrm>
          <a:prstGeom prst="rect">
            <a:avLst/>
          </a:prstGeom>
        </p:spPr>
      </p:pic>
      <p:sp>
        <p:nvSpPr>
          <p:cNvPr id="12" name="Rectangle 11"/>
          <p:cNvSpPr/>
          <p:nvPr/>
        </p:nvSpPr>
        <p:spPr>
          <a:xfrm>
            <a:off x="0" y="0"/>
            <a:ext cx="914400" cy="1219200"/>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500px-Speaker_Icon_svg.gif"/>
          <p:cNvPicPr>
            <a:picLocks noChangeAspect="1"/>
          </p:cNvPicPr>
          <p:nvPr/>
        </p:nvPicPr>
        <p:blipFill>
          <a:blip r:embed="rId4" cstate="print"/>
          <a:stretch>
            <a:fillRect/>
          </a:stretch>
        </p:blipFill>
        <p:spPr>
          <a:xfrm>
            <a:off x="323850" y="1231900"/>
            <a:ext cx="285750" cy="28575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173029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 name="Picture 12" descr="Screen shot 2010-12-20 at 2.35.11 AM.png"/>
          <p:cNvPicPr>
            <a:picLocks noChangeAspect="1"/>
          </p:cNvPicPr>
          <p:nvPr/>
        </p:nvPicPr>
        <p:blipFill>
          <a:blip r:embed="rId3" cstate="print"/>
          <a:stretch>
            <a:fillRect/>
          </a:stretch>
        </p:blipFill>
        <p:spPr>
          <a:xfrm>
            <a:off x="187825" y="228600"/>
            <a:ext cx="6136775" cy="4183804"/>
          </a:xfrm>
          <a:prstGeom prst="rect">
            <a:avLst/>
          </a:prstGeom>
          <a:ln>
            <a:solidFill>
              <a:schemeClr val="accent2"/>
            </a:solidFill>
          </a:ln>
        </p:spPr>
      </p:pic>
      <p:pic>
        <p:nvPicPr>
          <p:cNvPr id="14" name="Picture 13" descr="Screen shot 2010-12-20 at 2.36.03 AM.png"/>
          <p:cNvPicPr>
            <a:picLocks noChangeAspect="1"/>
          </p:cNvPicPr>
          <p:nvPr/>
        </p:nvPicPr>
        <p:blipFill>
          <a:blip r:embed="rId4" cstate="print"/>
          <a:stretch>
            <a:fillRect/>
          </a:stretch>
        </p:blipFill>
        <p:spPr>
          <a:xfrm>
            <a:off x="2843365" y="2415651"/>
            <a:ext cx="6224435" cy="4366149"/>
          </a:xfrm>
          <a:prstGeom prst="rect">
            <a:avLst/>
          </a:prstGeom>
          <a:ln w="25400">
            <a:solidFill>
              <a:schemeClr val="accent2"/>
            </a:solidFill>
          </a:ln>
          <a:effectLst>
            <a:outerShdw blurRad="387350" dist="88900" dir="11940000" algn="tl" rotWithShape="0">
              <a:srgbClr val="000000">
                <a:alpha val="43000"/>
              </a:srgbClr>
            </a:outerShdw>
          </a:effectLst>
        </p:spPr>
      </p:pic>
      <p:sp>
        <p:nvSpPr>
          <p:cNvPr id="15" name="Rectangle 14"/>
          <p:cNvSpPr/>
          <p:nvPr/>
        </p:nvSpPr>
        <p:spPr>
          <a:xfrm>
            <a:off x="6400800" y="1143000"/>
            <a:ext cx="2700654" cy="492443"/>
          </a:xfrm>
          <a:prstGeom prst="rect">
            <a:avLst/>
          </a:prstGeom>
        </p:spPr>
        <p:txBody>
          <a:bodyPr wrap="none">
            <a:spAutoFit/>
          </a:bodyPr>
          <a:lstStyle/>
          <a:p>
            <a:r>
              <a:rPr lang="en-US" sz="2600" b="1" dirty="0" smtClean="0">
                <a:solidFill>
                  <a:schemeClr val="accent1"/>
                </a:solidFill>
              </a:rPr>
              <a:t>QMR Audit Tool</a:t>
            </a:r>
            <a:endParaRPr lang="en-US" sz="2600" b="1" dirty="0">
              <a:solidFill>
                <a:schemeClr val="accent1"/>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799738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0-12-20 at 2.40.13 AM.png"/>
          <p:cNvPicPr>
            <a:picLocks noChangeAspect="1"/>
          </p:cNvPicPr>
          <p:nvPr/>
        </p:nvPicPr>
        <p:blipFill>
          <a:blip r:embed="rId3" cstate="print"/>
          <a:stretch>
            <a:fillRect/>
          </a:stretch>
        </p:blipFill>
        <p:spPr>
          <a:xfrm>
            <a:off x="0" y="303561"/>
            <a:ext cx="9144000" cy="6554439"/>
          </a:xfrm>
          <a:prstGeom prst="rect">
            <a:avLst/>
          </a:prstGeom>
        </p:spPr>
      </p:pic>
      <p:sp>
        <p:nvSpPr>
          <p:cNvPr id="2" name="Title 1"/>
          <p:cNvSpPr>
            <a:spLocks noGrp="1"/>
          </p:cNvSpPr>
          <p:nvPr>
            <p:ph type="title"/>
          </p:nvPr>
        </p:nvSpPr>
        <p:spPr>
          <a:xfrm>
            <a:off x="6267449" y="0"/>
            <a:ext cx="3028951" cy="349624"/>
          </a:xfrm>
        </p:spPr>
        <p:txBody>
          <a:bodyPr/>
          <a:lstStyle/>
          <a:p>
            <a:r>
              <a:rPr lang="en-US" sz="1800" b="1" dirty="0" smtClean="0"/>
              <a:t>QMR Audit Tool: Page 3</a:t>
            </a:r>
            <a:endParaRPr lang="en-US" sz="1800" b="1"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617531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a:spLocks noGrp="1"/>
          </p:cNvSpPr>
          <p:nvPr>
            <p:ph type="title"/>
          </p:nvPr>
        </p:nvSpPr>
        <p:spPr>
          <a:xfrm>
            <a:off x="6267449" y="0"/>
            <a:ext cx="3028951" cy="349624"/>
          </a:xfrm>
        </p:spPr>
        <p:txBody>
          <a:bodyPr/>
          <a:lstStyle/>
          <a:p>
            <a:r>
              <a:rPr lang="en-US" sz="1800" b="1" dirty="0" smtClean="0"/>
              <a:t>QMR Audit Tool: Page 4</a:t>
            </a:r>
            <a:endParaRPr lang="en-US" sz="1800" b="1" dirty="0"/>
          </a:p>
        </p:txBody>
      </p:sp>
      <p:pic>
        <p:nvPicPr>
          <p:cNvPr id="7" name="Picture 6" descr="Screen shot 2010-12-20 at 2.41.41 AM.png"/>
          <p:cNvPicPr>
            <a:picLocks noChangeAspect="1"/>
          </p:cNvPicPr>
          <p:nvPr/>
        </p:nvPicPr>
        <p:blipFill>
          <a:blip r:embed="rId3" cstate="print"/>
          <a:stretch>
            <a:fillRect/>
          </a:stretch>
        </p:blipFill>
        <p:spPr>
          <a:xfrm>
            <a:off x="0" y="328341"/>
            <a:ext cx="9144000" cy="6529659"/>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039354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a:spLocks noGrp="1"/>
          </p:cNvSpPr>
          <p:nvPr>
            <p:ph type="title"/>
          </p:nvPr>
        </p:nvSpPr>
        <p:spPr>
          <a:xfrm>
            <a:off x="6267449" y="0"/>
            <a:ext cx="3028951" cy="349624"/>
          </a:xfrm>
        </p:spPr>
        <p:txBody>
          <a:bodyPr/>
          <a:lstStyle/>
          <a:p>
            <a:r>
              <a:rPr lang="en-US" sz="1800" b="1" dirty="0" smtClean="0"/>
              <a:t>QMR Audit Tool: Page 5</a:t>
            </a:r>
            <a:endParaRPr lang="en-US" sz="1800" b="1" dirty="0"/>
          </a:p>
        </p:txBody>
      </p:sp>
      <p:pic>
        <p:nvPicPr>
          <p:cNvPr id="7" name="Picture 6" descr="Screen shot 2010-12-20 at 2.49.52 AM.png"/>
          <p:cNvPicPr>
            <a:picLocks noChangeAspect="1"/>
          </p:cNvPicPr>
          <p:nvPr/>
        </p:nvPicPr>
        <p:blipFill>
          <a:blip r:embed="rId3" cstate="print"/>
          <a:stretch>
            <a:fillRect/>
          </a:stretch>
        </p:blipFill>
        <p:spPr>
          <a:xfrm>
            <a:off x="0" y="310598"/>
            <a:ext cx="9144000" cy="6547402"/>
          </a:xfrm>
          <a:prstGeom prst="rect">
            <a:avLst/>
          </a:prstGeom>
        </p:spPr>
      </p:pic>
      <p:sp>
        <p:nvSpPr>
          <p:cNvPr id="4" name="Rectangle 3"/>
          <p:cNvSpPr/>
          <p:nvPr/>
        </p:nvSpPr>
        <p:spPr>
          <a:xfrm>
            <a:off x="2743200" y="2971800"/>
            <a:ext cx="4953000" cy="457200"/>
          </a:xfrm>
          <a:prstGeom prst="rect">
            <a:avLst/>
          </a:prstGeom>
          <a:solidFill>
            <a:schemeClr val="accent1"/>
          </a:solidFill>
          <a:effectLst>
            <a:outerShdw blurRad="482600" dist="355600" dir="5400000" sx="101000" sy="101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Locate Contact Note Checklist</a:t>
            </a:r>
            <a:endParaRPr lang="en-US" b="1"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071779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a:spLocks noGrp="1"/>
          </p:cNvSpPr>
          <p:nvPr>
            <p:ph type="title"/>
          </p:nvPr>
        </p:nvSpPr>
        <p:spPr>
          <a:xfrm>
            <a:off x="6267449" y="0"/>
            <a:ext cx="3028951" cy="349624"/>
          </a:xfrm>
        </p:spPr>
        <p:txBody>
          <a:bodyPr/>
          <a:lstStyle/>
          <a:p>
            <a:r>
              <a:rPr lang="en-US" sz="1800" b="1" dirty="0" smtClean="0"/>
              <a:t>QMR Audit Tool: Page 5</a:t>
            </a:r>
            <a:endParaRPr lang="en-US" sz="1800" b="1" dirty="0"/>
          </a:p>
        </p:txBody>
      </p:sp>
      <p:pic>
        <p:nvPicPr>
          <p:cNvPr id="7" name="Picture 6" descr="Screen shot 2010-12-20 at 2.49.52 AM.png"/>
          <p:cNvPicPr>
            <a:picLocks noChangeAspect="1"/>
          </p:cNvPicPr>
          <p:nvPr/>
        </p:nvPicPr>
        <p:blipFill>
          <a:blip r:embed="rId3" cstate="print"/>
          <a:stretch>
            <a:fillRect/>
          </a:stretch>
        </p:blipFill>
        <p:spPr>
          <a:xfrm>
            <a:off x="0" y="310598"/>
            <a:ext cx="9144000" cy="6547402"/>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071779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2286000"/>
            <a:ext cx="8042276" cy="2285999"/>
          </a:xfrm>
        </p:spPr>
        <p:txBody>
          <a:bodyPr>
            <a:normAutofit/>
          </a:bodyPr>
          <a:lstStyle/>
          <a:p>
            <a:pPr marL="0" indent="0" algn="ctr">
              <a:buNone/>
            </a:pPr>
            <a:r>
              <a:rPr lang="en-US" sz="3200" dirty="0" smtClean="0"/>
              <a:t>Based on the information you just heard and saw regarding documentation, what areas do you feel you might need to improve on?</a:t>
            </a:r>
          </a:p>
          <a:p>
            <a:pPr marL="0" indent="0" algn="ctr">
              <a:buNone/>
            </a:pPr>
            <a:endParaRPr lang="en-US" sz="3200" dirty="0" smtClean="0">
              <a:solidFill>
                <a:srgbClr val="FF0000"/>
              </a:solidFill>
            </a:endParaRPr>
          </a:p>
          <a:p>
            <a:pPr marL="0" indent="0" algn="ctr">
              <a:buNone/>
            </a:pPr>
            <a:endParaRPr lang="en-US" sz="3200" dirty="0" smtClean="0"/>
          </a:p>
          <a:p>
            <a:pPr marL="0" indent="0" algn="ctr">
              <a:buNone/>
            </a:pPr>
            <a:endParaRPr lang="en-US" sz="3200" dirty="0"/>
          </a:p>
        </p:txBody>
      </p:sp>
      <p:sp>
        <p:nvSpPr>
          <p:cNvPr id="6" name="Rectangle 5"/>
          <p:cNvSpPr/>
          <p:nvPr/>
        </p:nvSpPr>
        <p:spPr>
          <a:xfrm>
            <a:off x="0" y="5486400"/>
            <a:ext cx="3505200" cy="577620"/>
          </a:xfrm>
          <a:prstGeom prst="rect">
            <a:avLst/>
          </a:prstGeom>
          <a:solidFill>
            <a:schemeClr val="accent2"/>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b="1" dirty="0" smtClean="0">
                <a:solidFill>
                  <a:schemeClr val="bg1"/>
                </a:solidFill>
              </a:rPr>
              <a:t>Use Chat to Respond</a:t>
            </a:r>
            <a:endParaRPr lang="en-US" b="1" dirty="0">
              <a:solidFill>
                <a:schemeClr val="bg1"/>
              </a:solidFill>
            </a:endParaRPr>
          </a:p>
        </p:txBody>
      </p:sp>
      <p:sp>
        <p:nvSpPr>
          <p:cNvPr id="7" name="Title 1"/>
          <p:cNvSpPr>
            <a:spLocks noGrp="1"/>
          </p:cNvSpPr>
          <p:nvPr>
            <p:ph type="title"/>
          </p:nvPr>
        </p:nvSpPr>
        <p:spPr>
          <a:xfrm>
            <a:off x="549275" y="107576"/>
            <a:ext cx="8042276" cy="1336956"/>
          </a:xfrm>
        </p:spPr>
        <p:txBody>
          <a:bodyPr/>
          <a:lstStyle/>
          <a:p>
            <a:r>
              <a:rPr lang="en-US" b="1" dirty="0" smtClean="0"/>
              <a:t>Question</a:t>
            </a:r>
            <a:endParaRPr lang="en-US" b="1" dirty="0"/>
          </a:p>
        </p:txBody>
      </p:sp>
      <p:sp>
        <p:nvSpPr>
          <p:cNvPr id="8" name="Right Arrow 7"/>
          <p:cNvSpPr/>
          <p:nvPr/>
        </p:nvSpPr>
        <p:spPr>
          <a:xfrm rot="2089828">
            <a:off x="7537900" y="5627856"/>
            <a:ext cx="1615710" cy="1019802"/>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pic>
        <p:nvPicPr>
          <p:cNvPr id="9" name="Picture 8" descr="maryann.jpg"/>
          <p:cNvPicPr>
            <a:picLocks noChangeAspect="1"/>
          </p:cNvPicPr>
          <p:nvPr/>
        </p:nvPicPr>
        <p:blipFill>
          <a:blip r:embed="rId3"/>
          <a:stretch>
            <a:fillRect/>
          </a:stretch>
        </p:blipFill>
        <p:spPr>
          <a:xfrm>
            <a:off x="-1" y="0"/>
            <a:ext cx="923679" cy="1219200"/>
          </a:xfrm>
          <a:prstGeom prst="rect">
            <a:avLst/>
          </a:prstGeom>
        </p:spPr>
      </p:pic>
      <p:sp>
        <p:nvSpPr>
          <p:cNvPr id="10" name="Rectangle 9"/>
          <p:cNvSpPr/>
          <p:nvPr/>
        </p:nvSpPr>
        <p:spPr>
          <a:xfrm>
            <a:off x="0" y="0"/>
            <a:ext cx="914400" cy="1219200"/>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500px-Speaker_Icon_svg.gif"/>
          <p:cNvPicPr>
            <a:picLocks noChangeAspect="1"/>
          </p:cNvPicPr>
          <p:nvPr/>
        </p:nvPicPr>
        <p:blipFill>
          <a:blip r:embed="rId4" cstate="print"/>
          <a:stretch>
            <a:fillRect/>
          </a:stretch>
        </p:blipFill>
        <p:spPr>
          <a:xfrm>
            <a:off x="323850" y="1231900"/>
            <a:ext cx="285750" cy="28575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5509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Housekeeping</a:t>
            </a:r>
            <a:endParaRPr lang="en-US" b="1" dirty="0"/>
          </a:p>
        </p:txBody>
      </p:sp>
      <p:pic>
        <p:nvPicPr>
          <p:cNvPr id="6" name="Picture 5" descr="dana.png"/>
          <p:cNvPicPr>
            <a:picLocks noChangeAspect="1"/>
          </p:cNvPicPr>
          <p:nvPr/>
        </p:nvPicPr>
        <p:blipFill>
          <a:blip r:embed="rId3" cstate="print"/>
          <a:stretch>
            <a:fillRect/>
          </a:stretch>
        </p:blipFill>
        <p:spPr>
          <a:xfrm>
            <a:off x="1" y="0"/>
            <a:ext cx="937868" cy="1219200"/>
          </a:xfrm>
          <a:prstGeom prst="rect">
            <a:avLst/>
          </a:prstGeom>
          <a:ln w="25400">
            <a:solidFill>
              <a:schemeClr val="accent2"/>
            </a:solidFill>
          </a:ln>
        </p:spPr>
      </p:pic>
      <p:pic>
        <p:nvPicPr>
          <p:cNvPr id="13" name="Picture 12" descr="500px-Speaker_Icon_svg.gif"/>
          <p:cNvPicPr>
            <a:picLocks noChangeAspect="1"/>
          </p:cNvPicPr>
          <p:nvPr/>
        </p:nvPicPr>
        <p:blipFill>
          <a:blip r:embed="rId4" cstate="print"/>
          <a:stretch>
            <a:fillRect/>
          </a:stretch>
        </p:blipFill>
        <p:spPr>
          <a:xfrm>
            <a:off x="323850" y="1231900"/>
            <a:ext cx="285750" cy="285750"/>
          </a:xfrm>
          <a:prstGeom prst="rect">
            <a:avLst/>
          </a:prstGeom>
        </p:spPr>
      </p:pic>
      <p:sp>
        <p:nvSpPr>
          <p:cNvPr id="14" name="Content Placeholder 4"/>
          <p:cNvSpPr txBox="1">
            <a:spLocks/>
          </p:cNvSpPr>
          <p:nvPr/>
        </p:nvSpPr>
        <p:spPr>
          <a:xfrm>
            <a:off x="2667000" y="2895600"/>
            <a:ext cx="3657600" cy="58420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2000"/>
              </a:spcBef>
              <a:spcAft>
                <a:spcPts val="600"/>
              </a:spcAft>
              <a:buClr>
                <a:schemeClr val="accent1">
                  <a:lumMod val="60000"/>
                  <a:lumOff val="40000"/>
                </a:schemeClr>
              </a:buClr>
              <a:buSzPct val="110000"/>
              <a:buFont typeface="Wingdings 2" pitchFamily="18" charset="2"/>
              <a:buNone/>
              <a:tabLst/>
              <a:defRPr/>
            </a:pPr>
            <a:r>
              <a:rPr kumimoji="0" lang="en-US" sz="28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Phones Are Muted</a:t>
            </a:r>
          </a:p>
          <a:p>
            <a:pPr marL="0" marR="0" lvl="0" indent="0" algn="l" defTabSz="914400" rtl="0" eaLnBrk="1" fontAlgn="auto" latinLnBrk="0" hangingPunct="1">
              <a:lnSpc>
                <a:spcPct val="100000"/>
              </a:lnSpc>
              <a:spcBef>
                <a:spcPts val="2000"/>
              </a:spcBef>
              <a:spcAft>
                <a:spcPts val="600"/>
              </a:spcAft>
              <a:buClr>
                <a:schemeClr val="accent1">
                  <a:lumMod val="60000"/>
                  <a:lumOff val="40000"/>
                </a:schemeClr>
              </a:buClr>
              <a:buSzPct val="110000"/>
              <a:buFont typeface="Wingdings 2" pitchFamily="18" charset="2"/>
              <a:buNone/>
              <a:tabLst/>
              <a:defRPr/>
            </a:pPr>
            <a:endParaRPr kumimoji="0" lang="en-US" sz="28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15" name="Content Placeholder 4"/>
          <p:cNvSpPr txBox="1">
            <a:spLocks/>
          </p:cNvSpPr>
          <p:nvPr/>
        </p:nvSpPr>
        <p:spPr>
          <a:xfrm>
            <a:off x="2667000" y="3657600"/>
            <a:ext cx="4953000" cy="58420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2000"/>
              </a:spcBef>
              <a:spcAft>
                <a:spcPts val="600"/>
              </a:spcAft>
              <a:buClr>
                <a:schemeClr val="accent1">
                  <a:lumMod val="60000"/>
                  <a:lumOff val="40000"/>
                </a:schemeClr>
              </a:buClr>
              <a:buSzPct val="110000"/>
              <a:buFont typeface="Wingdings 2" pitchFamily="18" charset="2"/>
              <a:buNone/>
              <a:tabLst/>
              <a:defRPr/>
            </a:pPr>
            <a:r>
              <a:rPr kumimoji="0" lang="en-US" sz="28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Chat for Communication</a:t>
            </a:r>
          </a:p>
          <a:p>
            <a:pPr marL="0" marR="0" lvl="0" indent="0" algn="l" defTabSz="914400" rtl="0" eaLnBrk="1" fontAlgn="auto" latinLnBrk="0" hangingPunct="1">
              <a:lnSpc>
                <a:spcPct val="100000"/>
              </a:lnSpc>
              <a:spcBef>
                <a:spcPts val="2000"/>
              </a:spcBef>
              <a:spcAft>
                <a:spcPts val="600"/>
              </a:spcAft>
              <a:buClr>
                <a:schemeClr val="accent1">
                  <a:lumMod val="60000"/>
                  <a:lumOff val="40000"/>
                </a:schemeClr>
              </a:buClr>
              <a:buSzPct val="110000"/>
              <a:buFont typeface="Wingdings 2" pitchFamily="18" charset="2"/>
              <a:buNone/>
              <a:tabLst/>
              <a:defRPr/>
            </a:pPr>
            <a:endParaRPr kumimoji="0" lang="en-US" sz="28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pic>
        <p:nvPicPr>
          <p:cNvPr id="16" name="Picture 15" descr="500px-Speaker_Icon_svg.gif"/>
          <p:cNvPicPr>
            <a:picLocks noChangeAspect="1"/>
          </p:cNvPicPr>
          <p:nvPr/>
        </p:nvPicPr>
        <p:blipFill>
          <a:blip r:embed="rId4" cstate="print"/>
          <a:stretch>
            <a:fillRect/>
          </a:stretch>
        </p:blipFill>
        <p:spPr>
          <a:xfrm>
            <a:off x="1527829" y="3232711"/>
            <a:ext cx="676275" cy="676275"/>
          </a:xfrm>
          <a:prstGeom prst="rect">
            <a:avLst/>
          </a:prstGeom>
        </p:spPr>
      </p:pic>
      <p:grpSp>
        <p:nvGrpSpPr>
          <p:cNvPr id="17" name="Group 16"/>
          <p:cNvGrpSpPr/>
          <p:nvPr/>
        </p:nvGrpSpPr>
        <p:grpSpPr>
          <a:xfrm>
            <a:off x="1371600" y="3098800"/>
            <a:ext cx="1066800" cy="914400"/>
            <a:chOff x="4495800" y="2819400"/>
            <a:chExt cx="1066800" cy="914400"/>
          </a:xfrm>
        </p:grpSpPr>
        <p:pic>
          <p:nvPicPr>
            <p:cNvPr id="18" name="Picture 17" descr="500px-Speaker_Icon_svg.gif"/>
            <p:cNvPicPr>
              <a:picLocks noChangeAspect="1"/>
            </p:cNvPicPr>
            <p:nvPr/>
          </p:nvPicPr>
          <p:blipFill>
            <a:blip r:embed="rId4" cstate="print"/>
            <a:stretch>
              <a:fillRect/>
            </a:stretch>
          </p:blipFill>
          <p:spPr>
            <a:xfrm>
              <a:off x="4652029" y="2953311"/>
              <a:ext cx="676275" cy="676275"/>
            </a:xfrm>
            <a:prstGeom prst="rect">
              <a:avLst/>
            </a:prstGeom>
          </p:spPr>
        </p:pic>
        <p:sp>
          <p:nvSpPr>
            <p:cNvPr id="19" name="Oval 18"/>
            <p:cNvSpPr/>
            <p:nvPr/>
          </p:nvSpPr>
          <p:spPr>
            <a:xfrm>
              <a:off x="4495800" y="2819400"/>
              <a:ext cx="1066800" cy="914400"/>
            </a:xfrm>
            <a:prstGeom prst="ellipse">
              <a:avLst/>
            </a:prstGeom>
            <a:noFill/>
            <a:ln w="73025" cmpd="sng">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0504D"/>
                </a:solidFill>
              </a:endParaRPr>
            </a:p>
          </p:txBody>
        </p:sp>
        <p:cxnSp>
          <p:nvCxnSpPr>
            <p:cNvPr id="20" name="Straight Connector 19"/>
            <p:cNvCxnSpPr>
              <a:stCxn id="19" idx="3"/>
              <a:endCxn id="19" idx="7"/>
            </p:cNvCxnSpPr>
            <p:nvPr/>
          </p:nvCxnSpPr>
          <p:spPr>
            <a:xfrm rot="5400000" flipH="1" flipV="1">
              <a:off x="4705911" y="2899429"/>
              <a:ext cx="646578" cy="754342"/>
            </a:xfrm>
            <a:prstGeom prst="line">
              <a:avLst/>
            </a:prstGeom>
            <a:ln w="76200">
              <a:solidFill>
                <a:schemeClr val="accent4"/>
              </a:solidFill>
            </a:ln>
          </p:spPr>
          <p:style>
            <a:lnRef idx="2">
              <a:schemeClr val="accent1"/>
            </a:lnRef>
            <a:fillRef idx="0">
              <a:schemeClr val="accent1"/>
            </a:fillRef>
            <a:effectRef idx="1">
              <a:schemeClr val="accent1"/>
            </a:effectRef>
            <a:fontRef idx="minor">
              <a:schemeClr val="tx1"/>
            </a:fontRef>
          </p:style>
        </p:cxnSp>
      </p:grpSp>
      <p:pic>
        <p:nvPicPr>
          <p:cNvPr id="21" name="Picture 20" descr="chat-icon.jpg"/>
          <p:cNvPicPr>
            <a:picLocks noChangeAspect="1"/>
          </p:cNvPicPr>
          <p:nvPr/>
        </p:nvPicPr>
        <p:blipFill>
          <a:blip r:embed="rId5" cstate="print"/>
          <a:stretch>
            <a:fillRect/>
          </a:stretch>
        </p:blipFill>
        <p:spPr>
          <a:xfrm>
            <a:off x="6934200" y="3733800"/>
            <a:ext cx="533400" cy="469178"/>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963222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Screen shot 2010-12-20 at 2.57.47 AM.png"/>
          <p:cNvPicPr>
            <a:picLocks noChangeAspect="1"/>
          </p:cNvPicPr>
          <p:nvPr/>
        </p:nvPicPr>
        <p:blipFill>
          <a:blip r:embed="rId3" cstate="print"/>
          <a:stretch>
            <a:fillRect/>
          </a:stretch>
        </p:blipFill>
        <p:spPr>
          <a:xfrm>
            <a:off x="0" y="274983"/>
            <a:ext cx="9144000" cy="6659217"/>
          </a:xfrm>
          <a:prstGeom prst="rect">
            <a:avLst/>
          </a:prstGeom>
        </p:spPr>
      </p:pic>
      <p:sp>
        <p:nvSpPr>
          <p:cNvPr id="7" name="Title 1"/>
          <p:cNvSpPr>
            <a:spLocks noGrp="1"/>
          </p:cNvSpPr>
          <p:nvPr>
            <p:ph type="title"/>
          </p:nvPr>
        </p:nvSpPr>
        <p:spPr>
          <a:xfrm>
            <a:off x="6267449" y="0"/>
            <a:ext cx="3028951" cy="349624"/>
          </a:xfrm>
        </p:spPr>
        <p:txBody>
          <a:bodyPr/>
          <a:lstStyle/>
          <a:p>
            <a:r>
              <a:rPr lang="en-US" sz="1800" b="1" dirty="0" smtClean="0"/>
              <a:t>QMR Audit Tool: Page 6</a:t>
            </a:r>
            <a:endParaRPr lang="en-US" sz="1800" b="1"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437559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1"/>
          <p:cNvSpPr txBox="1">
            <a:spLocks/>
          </p:cNvSpPr>
          <p:nvPr/>
        </p:nvSpPr>
        <p:spPr>
          <a:xfrm>
            <a:off x="5791200" y="76200"/>
            <a:ext cx="3352800" cy="349624"/>
          </a:xfrm>
          <a:prstGeom prst="rect">
            <a:avLst/>
          </a:prstGeom>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chemeClr val="accent1"/>
                </a:solidFill>
                <a:effectLst/>
                <a:uLnTx/>
                <a:uFillTx/>
                <a:latin typeface="+mj-lt"/>
                <a:ea typeface="+mj-ea"/>
                <a:cs typeface="+mj-cs"/>
              </a:rPr>
              <a:t>QMR Audit Tool: Pages 7/8</a:t>
            </a:r>
            <a:endParaRPr kumimoji="0" lang="en-US" sz="1800" b="1" i="0" u="none" strike="noStrike" kern="1200" cap="none" spc="0" normalizeH="0" baseline="0" noProof="0" dirty="0">
              <a:ln>
                <a:noFill/>
              </a:ln>
              <a:solidFill>
                <a:schemeClr val="accent1"/>
              </a:solidFill>
              <a:effectLst/>
              <a:uLnTx/>
              <a:uFillTx/>
              <a:latin typeface="+mj-lt"/>
              <a:ea typeface="+mj-ea"/>
              <a:cs typeface="+mj-cs"/>
            </a:endParaRPr>
          </a:p>
        </p:txBody>
      </p:sp>
      <p:pic>
        <p:nvPicPr>
          <p:cNvPr id="13" name="Picture 12" descr="Screen shot 2010-12-20 at 3.29.40 AM.png"/>
          <p:cNvPicPr>
            <a:picLocks noChangeAspect="1"/>
          </p:cNvPicPr>
          <p:nvPr/>
        </p:nvPicPr>
        <p:blipFill>
          <a:blip r:embed="rId3" cstate="print"/>
          <a:stretch>
            <a:fillRect/>
          </a:stretch>
        </p:blipFill>
        <p:spPr>
          <a:xfrm>
            <a:off x="0" y="527022"/>
            <a:ext cx="9144000" cy="6013478"/>
          </a:xfrm>
          <a:prstGeom prst="rect">
            <a:avLst/>
          </a:prstGeom>
        </p:spPr>
      </p:pic>
      <p:sp>
        <p:nvSpPr>
          <p:cNvPr id="14" name="Rectangle 13"/>
          <p:cNvSpPr/>
          <p:nvPr/>
        </p:nvSpPr>
        <p:spPr>
          <a:xfrm>
            <a:off x="0" y="6324600"/>
            <a:ext cx="91440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0" y="506412"/>
            <a:ext cx="9144000"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667428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1"/>
          <p:cNvSpPr txBox="1">
            <a:spLocks/>
          </p:cNvSpPr>
          <p:nvPr/>
        </p:nvSpPr>
        <p:spPr>
          <a:xfrm>
            <a:off x="5638800" y="50800"/>
            <a:ext cx="3505200" cy="349624"/>
          </a:xfrm>
          <a:prstGeom prst="rect">
            <a:avLst/>
          </a:prstGeom>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chemeClr val="accent1"/>
                </a:solidFill>
                <a:effectLst/>
                <a:uLnTx/>
                <a:uFillTx/>
                <a:latin typeface="+mj-lt"/>
                <a:ea typeface="+mj-ea"/>
                <a:cs typeface="+mj-cs"/>
              </a:rPr>
              <a:t>QMR Audit Tool: Pages 9/10</a:t>
            </a:r>
            <a:endParaRPr kumimoji="0" lang="en-US" sz="1800" b="1" i="0" u="none" strike="noStrike" kern="1200" cap="none" spc="0" normalizeH="0" baseline="0" noProof="0" dirty="0">
              <a:ln>
                <a:noFill/>
              </a:ln>
              <a:solidFill>
                <a:schemeClr val="accent1"/>
              </a:solidFill>
              <a:effectLst/>
              <a:uLnTx/>
              <a:uFillTx/>
              <a:latin typeface="+mj-lt"/>
              <a:ea typeface="+mj-ea"/>
              <a:cs typeface="+mj-cs"/>
            </a:endParaRPr>
          </a:p>
        </p:txBody>
      </p:sp>
      <p:pic>
        <p:nvPicPr>
          <p:cNvPr id="10" name="Picture 9" descr="Screen shot 2010-12-20 at 3.34.30 AM.png"/>
          <p:cNvPicPr>
            <a:picLocks noChangeAspect="1"/>
          </p:cNvPicPr>
          <p:nvPr/>
        </p:nvPicPr>
        <p:blipFill>
          <a:blip r:embed="rId3" cstate="print"/>
          <a:stretch>
            <a:fillRect/>
          </a:stretch>
        </p:blipFill>
        <p:spPr>
          <a:xfrm>
            <a:off x="0" y="549234"/>
            <a:ext cx="9144000" cy="6080166"/>
          </a:xfrm>
          <a:prstGeom prst="rect">
            <a:avLst/>
          </a:prstGeom>
        </p:spPr>
      </p:pic>
      <p:sp>
        <p:nvSpPr>
          <p:cNvPr id="11" name="Rectangle 10"/>
          <p:cNvSpPr/>
          <p:nvPr/>
        </p:nvSpPr>
        <p:spPr>
          <a:xfrm>
            <a:off x="0" y="6324600"/>
            <a:ext cx="91440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0" y="506412"/>
            <a:ext cx="9144000"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643238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87044"/>
            <a:ext cx="7127876" cy="1336956"/>
          </a:xfrm>
        </p:spPr>
        <p:txBody>
          <a:bodyPr/>
          <a:lstStyle/>
          <a:p>
            <a:r>
              <a:rPr lang="en-US" b="1" dirty="0" smtClean="0"/>
              <a:t>On-Site Visit</a:t>
            </a:r>
            <a:endParaRPr lang="en-US" b="1" dirty="0"/>
          </a:p>
        </p:txBody>
      </p:sp>
      <p:sp>
        <p:nvSpPr>
          <p:cNvPr id="6" name="Content Placeholder 2"/>
          <p:cNvSpPr txBox="1">
            <a:spLocks/>
          </p:cNvSpPr>
          <p:nvPr/>
        </p:nvSpPr>
        <p:spPr>
          <a:xfrm>
            <a:off x="1143000" y="1981200"/>
            <a:ext cx="6858000" cy="3657600"/>
          </a:xfrm>
          <a:prstGeom prst="rect">
            <a:avLst/>
          </a:prstGeom>
          <a:ln w="25400">
            <a:solidFill>
              <a:schemeClr val="accent2"/>
            </a:solidFill>
          </a:ln>
          <a:effectLst>
            <a:outerShdw blurRad="165100" dist="38100" dir="2700000" algn="tl" rotWithShape="0">
              <a:srgbClr val="000000">
                <a:alpha val="43000"/>
              </a:srgbClr>
            </a:outerShdw>
          </a:effectLst>
        </p:spPr>
        <p:txBody>
          <a:bodyPr vert="horz" lIns="91440" tIns="45720" rIns="91440" bIns="45720" rtlCol="0">
            <a:normAutofit/>
          </a:bodyPr>
          <a:lstStyle/>
          <a:p>
            <a:pPr marL="349250" marR="0" lvl="0" indent="-349250" algn="l" defTabSz="914400" rtl="0" eaLnBrk="1" fontAlgn="auto" latinLnBrk="0" hangingPunct="1">
              <a:lnSpc>
                <a:spcPct val="100000"/>
              </a:lnSpc>
              <a:spcBef>
                <a:spcPts val="2000"/>
              </a:spcBef>
              <a:spcAft>
                <a:spcPts val="0"/>
              </a:spcAft>
              <a:buClr>
                <a:schemeClr val="accent1">
                  <a:lumMod val="60000"/>
                  <a:lumOff val="40000"/>
                </a:schemeClr>
              </a:buClr>
              <a:buSzPct val="110000"/>
              <a:buFont typeface="Wingdings 2" pitchFamily="18" charset="2"/>
              <a:buNone/>
              <a:tabLst/>
              <a:defRPr/>
            </a:pPr>
            <a:r>
              <a:rPr kumimoji="0" lang="en-US" sz="24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
            </a:r>
            <a:br>
              <a:rPr kumimoji="0" lang="en-US" sz="24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br>
            <a:r>
              <a:rPr kumimoji="0" lang="en-US" sz="24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Exit</a:t>
            </a:r>
            <a:r>
              <a:rPr kumimoji="0" lang="en-US" sz="2400" b="1" i="0" u="none" strike="noStrike" kern="1200" cap="none" spc="0" normalizeH="0" noProof="0" dirty="0" smtClean="0">
                <a:ln>
                  <a:noFill/>
                </a:ln>
                <a:solidFill>
                  <a:schemeClr val="tx1">
                    <a:lumMod val="65000"/>
                    <a:lumOff val="35000"/>
                  </a:schemeClr>
                </a:solidFill>
                <a:effectLst/>
                <a:uLnTx/>
                <a:uFillTx/>
                <a:latin typeface="+mn-lt"/>
                <a:ea typeface="+mn-ea"/>
                <a:cs typeface="+mn-cs"/>
              </a:rPr>
              <a:t> Interview</a:t>
            </a:r>
            <a:r>
              <a:rPr kumimoji="0" lang="en-US" sz="24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
            </a:r>
            <a:br>
              <a:rPr kumimoji="0" lang="en-US" sz="24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br>
            <a:endParaRPr kumimoji="0" lang="en-US" sz="24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a:p>
            <a:pPr marL="685800" marR="0" lvl="1" indent="-336550" algn="l" defTabSz="914400" rtl="0" eaLnBrk="1" fontAlgn="auto" latinLnBrk="0" hangingPunct="1">
              <a:lnSpc>
                <a:spcPct val="100000"/>
              </a:lnSpc>
              <a:spcBef>
                <a:spcPts val="600"/>
              </a:spcBef>
              <a:spcAft>
                <a:spcPts val="3000"/>
              </a:spcAft>
              <a:buClr>
                <a:schemeClr val="accent1">
                  <a:lumMod val="75000"/>
                </a:schemeClr>
              </a:buClr>
              <a:buSzPct val="110000"/>
              <a:buFont typeface="Wingdings" charset="2"/>
              <a:buChar char="ü"/>
              <a:tabLst/>
              <a:defRPr/>
            </a:pPr>
            <a:r>
              <a:rPr kumimoji="0" lang="en-US" sz="22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General summary</a:t>
            </a:r>
            <a:r>
              <a:rPr kumimoji="0" lang="en-US" sz="2200" b="0" i="0" u="none" strike="noStrike" kern="1200" cap="none" spc="0" normalizeH="0" noProof="0" dirty="0" smtClean="0">
                <a:ln>
                  <a:noFill/>
                </a:ln>
                <a:solidFill>
                  <a:schemeClr val="tx1">
                    <a:lumMod val="65000"/>
                    <a:lumOff val="35000"/>
                  </a:schemeClr>
                </a:solidFill>
                <a:effectLst/>
                <a:uLnTx/>
                <a:uFillTx/>
                <a:latin typeface="+mn-lt"/>
                <a:ea typeface="+mn-ea"/>
                <a:cs typeface="+mn-cs"/>
              </a:rPr>
              <a:t> of strengths and issues</a:t>
            </a:r>
            <a:endParaRPr kumimoji="0" lang="en-US" sz="22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a:p>
            <a:pPr marL="685800" marR="0" lvl="1" indent="-336550" algn="l" defTabSz="914400" rtl="0" eaLnBrk="1" fontAlgn="auto" latinLnBrk="0" hangingPunct="1">
              <a:lnSpc>
                <a:spcPct val="100000"/>
              </a:lnSpc>
              <a:spcBef>
                <a:spcPts val="600"/>
              </a:spcBef>
              <a:spcAft>
                <a:spcPts val="3000"/>
              </a:spcAft>
              <a:buClr>
                <a:schemeClr val="accent1">
                  <a:lumMod val="75000"/>
                </a:schemeClr>
              </a:buClr>
              <a:buSzPct val="110000"/>
              <a:buFont typeface="Wingdings" charset="2"/>
              <a:buChar char="ü"/>
              <a:tabLst/>
              <a:defRPr/>
            </a:pPr>
            <a:r>
              <a:rPr kumimoji="0" lang="en-US" sz="22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Preliminary</a:t>
            </a:r>
            <a:r>
              <a:rPr kumimoji="0" lang="en-US" sz="2200" b="0" i="0" u="none" strike="noStrike" kern="1200" cap="none" spc="0" normalizeH="0" noProof="0" dirty="0" smtClean="0">
                <a:ln>
                  <a:noFill/>
                </a:ln>
                <a:solidFill>
                  <a:schemeClr val="tx1">
                    <a:lumMod val="65000"/>
                    <a:lumOff val="35000"/>
                  </a:schemeClr>
                </a:solidFill>
                <a:effectLst/>
                <a:uLnTx/>
                <a:uFillTx/>
                <a:latin typeface="+mn-lt"/>
                <a:ea typeface="+mn-ea"/>
                <a:cs typeface="+mn-cs"/>
              </a:rPr>
              <a:t> report to be sent for review</a:t>
            </a:r>
          </a:p>
          <a:p>
            <a:pPr marL="685800" marR="0" lvl="1" indent="-336550" algn="l" defTabSz="914400" rtl="0" eaLnBrk="1" fontAlgn="auto" latinLnBrk="0" hangingPunct="1">
              <a:lnSpc>
                <a:spcPct val="100000"/>
              </a:lnSpc>
              <a:spcBef>
                <a:spcPts val="600"/>
              </a:spcBef>
              <a:spcAft>
                <a:spcPts val="3000"/>
              </a:spcAft>
              <a:buClr>
                <a:schemeClr val="accent1">
                  <a:lumMod val="75000"/>
                </a:schemeClr>
              </a:buClr>
              <a:buSzPct val="110000"/>
              <a:buFont typeface="Wingdings" charset="2"/>
              <a:buChar char="ü"/>
              <a:tabLst/>
              <a:defRPr/>
            </a:pPr>
            <a:r>
              <a:rPr lang="en-US" sz="2200" baseline="0" dirty="0" smtClean="0">
                <a:solidFill>
                  <a:schemeClr val="tx1">
                    <a:lumMod val="65000"/>
                    <a:lumOff val="35000"/>
                  </a:schemeClr>
                </a:solidFill>
              </a:rPr>
              <a:t>Final</a:t>
            </a:r>
            <a:r>
              <a:rPr lang="en-US" sz="2200" dirty="0" smtClean="0">
                <a:solidFill>
                  <a:schemeClr val="tx1">
                    <a:lumMod val="65000"/>
                    <a:lumOff val="35000"/>
                  </a:schemeClr>
                </a:solidFill>
              </a:rPr>
              <a:t> report</a:t>
            </a:r>
            <a:endParaRPr kumimoji="0" lang="en-US" sz="22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pic>
        <p:nvPicPr>
          <p:cNvPr id="7" name="Picture 6" descr="maryann.jpg"/>
          <p:cNvPicPr>
            <a:picLocks noChangeAspect="1"/>
          </p:cNvPicPr>
          <p:nvPr/>
        </p:nvPicPr>
        <p:blipFill>
          <a:blip r:embed="rId3"/>
          <a:stretch>
            <a:fillRect/>
          </a:stretch>
        </p:blipFill>
        <p:spPr>
          <a:xfrm>
            <a:off x="-1" y="0"/>
            <a:ext cx="923679" cy="1219200"/>
          </a:xfrm>
          <a:prstGeom prst="rect">
            <a:avLst/>
          </a:prstGeom>
        </p:spPr>
      </p:pic>
      <p:sp>
        <p:nvSpPr>
          <p:cNvPr id="8" name="Rectangle 7"/>
          <p:cNvSpPr/>
          <p:nvPr/>
        </p:nvSpPr>
        <p:spPr>
          <a:xfrm>
            <a:off x="0" y="0"/>
            <a:ext cx="914400" cy="1219200"/>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500px-Speaker_Icon_svg.gif"/>
          <p:cNvPicPr>
            <a:picLocks noChangeAspect="1"/>
          </p:cNvPicPr>
          <p:nvPr/>
        </p:nvPicPr>
        <p:blipFill>
          <a:blip r:embed="rId4" cstate="print"/>
          <a:stretch>
            <a:fillRect/>
          </a:stretch>
        </p:blipFill>
        <p:spPr>
          <a:xfrm>
            <a:off x="323850" y="1231900"/>
            <a:ext cx="285750" cy="28575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753903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7576"/>
            <a:ext cx="8153401" cy="1336956"/>
          </a:xfrm>
        </p:spPr>
        <p:txBody>
          <a:bodyPr/>
          <a:lstStyle/>
          <a:p>
            <a:r>
              <a:rPr lang="en-US" b="1" dirty="0" smtClean="0"/>
              <a:t>Post Site Visit Wrap Up</a:t>
            </a:r>
            <a:endParaRPr lang="en-US" b="1" dirty="0"/>
          </a:p>
        </p:txBody>
      </p:sp>
      <p:sp>
        <p:nvSpPr>
          <p:cNvPr id="3" name="Content Placeholder 2"/>
          <p:cNvSpPr>
            <a:spLocks noGrp="1"/>
          </p:cNvSpPr>
          <p:nvPr>
            <p:ph idx="1"/>
          </p:nvPr>
        </p:nvSpPr>
        <p:spPr>
          <a:xfrm>
            <a:off x="457200" y="2743200"/>
            <a:ext cx="8229600" cy="1447800"/>
          </a:xfrm>
        </p:spPr>
        <p:txBody>
          <a:bodyPr>
            <a:normAutofit/>
          </a:bodyPr>
          <a:lstStyle/>
          <a:p>
            <a:pPr algn="ctr">
              <a:buNone/>
            </a:pPr>
            <a:r>
              <a:rPr lang="en-US" sz="3200" dirty="0" smtClean="0"/>
              <a:t>QMR Team Reconvenes</a:t>
            </a:r>
          </a:p>
          <a:p>
            <a:pPr algn="ctr">
              <a:buNone/>
            </a:pPr>
            <a:r>
              <a:rPr lang="en-US" sz="3200" dirty="0" smtClean="0"/>
              <a:t>Team Leader Responsibilities</a:t>
            </a:r>
          </a:p>
          <a:p>
            <a:pPr lvl="2">
              <a:buNone/>
            </a:pPr>
            <a:endParaRPr lang="en-US" sz="3200" dirty="0" smtClean="0"/>
          </a:p>
          <a:p>
            <a:pPr lvl="1"/>
            <a:endParaRPr lang="en-US" sz="3200" dirty="0" smtClean="0"/>
          </a:p>
          <a:p>
            <a:pPr lvl="1">
              <a:buNone/>
            </a:pPr>
            <a:endParaRPr lang="en-US" sz="3200" dirty="0" smtClean="0"/>
          </a:p>
        </p:txBody>
      </p:sp>
      <p:pic>
        <p:nvPicPr>
          <p:cNvPr id="5122" name="Picture 2"/>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76600" y="4419600"/>
            <a:ext cx="2596908" cy="14478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7" name="Picture 6" descr="maryann.jpg"/>
          <p:cNvPicPr>
            <a:picLocks noChangeAspect="1"/>
          </p:cNvPicPr>
          <p:nvPr/>
        </p:nvPicPr>
        <p:blipFill>
          <a:blip r:embed="rId4"/>
          <a:stretch>
            <a:fillRect/>
          </a:stretch>
        </p:blipFill>
        <p:spPr>
          <a:xfrm>
            <a:off x="-1" y="0"/>
            <a:ext cx="923679" cy="1219200"/>
          </a:xfrm>
          <a:prstGeom prst="rect">
            <a:avLst/>
          </a:prstGeom>
        </p:spPr>
      </p:pic>
      <p:sp>
        <p:nvSpPr>
          <p:cNvPr id="8" name="Rectangle 7"/>
          <p:cNvSpPr/>
          <p:nvPr/>
        </p:nvSpPr>
        <p:spPr>
          <a:xfrm>
            <a:off x="0" y="0"/>
            <a:ext cx="914400" cy="1219200"/>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500px-Speaker_Icon_svg.gif"/>
          <p:cNvPicPr>
            <a:picLocks noChangeAspect="1"/>
          </p:cNvPicPr>
          <p:nvPr/>
        </p:nvPicPr>
        <p:blipFill>
          <a:blip r:embed="rId5" cstate="print"/>
          <a:stretch>
            <a:fillRect/>
          </a:stretch>
        </p:blipFill>
        <p:spPr>
          <a:xfrm>
            <a:off x="323850" y="1231900"/>
            <a:ext cx="285750" cy="28575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836312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p:nvPr/>
        </p:nvSpPr>
        <p:spPr>
          <a:xfrm>
            <a:off x="0" y="5867400"/>
            <a:ext cx="9144000" cy="990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3276600" y="296333"/>
            <a:ext cx="32004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Screen shot 2011-01-05 at 1.44.30 PM.png"/>
          <p:cNvPicPr>
            <a:picLocks noChangeAspect="1"/>
          </p:cNvPicPr>
          <p:nvPr/>
        </p:nvPicPr>
        <p:blipFill>
          <a:blip r:embed="rId3"/>
          <a:stretch>
            <a:fillRect/>
          </a:stretch>
        </p:blipFill>
        <p:spPr>
          <a:xfrm>
            <a:off x="0" y="0"/>
            <a:ext cx="9144000" cy="5990253"/>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507018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5638800"/>
            <a:ext cx="9144000" cy="1219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Screen shot 2011-01-05 at 1.52.37 PM.png"/>
          <p:cNvPicPr>
            <a:picLocks noChangeAspect="1"/>
          </p:cNvPicPr>
          <p:nvPr/>
        </p:nvPicPr>
        <p:blipFill>
          <a:blip r:embed="rId3"/>
          <a:stretch>
            <a:fillRect/>
          </a:stretch>
        </p:blipFill>
        <p:spPr>
          <a:xfrm>
            <a:off x="0" y="1064500"/>
            <a:ext cx="9144000" cy="4728999"/>
          </a:xfrm>
          <a:prstGeom prst="rect">
            <a:avLst/>
          </a:prstGeom>
        </p:spPr>
      </p:pic>
      <p:sp>
        <p:nvSpPr>
          <p:cNvPr id="6" name="Rectangle 5"/>
          <p:cNvSpPr/>
          <p:nvPr/>
        </p:nvSpPr>
        <p:spPr>
          <a:xfrm>
            <a:off x="0" y="0"/>
            <a:ext cx="9144000" cy="1219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331362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Screen shot 2010-12-20 at 3.41.20 AM.png"/>
          <p:cNvPicPr>
            <a:picLocks noChangeAspect="1"/>
          </p:cNvPicPr>
          <p:nvPr/>
        </p:nvPicPr>
        <p:blipFill>
          <a:blip r:embed="rId3" cstate="print"/>
          <a:stretch>
            <a:fillRect/>
          </a:stretch>
        </p:blipFill>
        <p:spPr>
          <a:xfrm>
            <a:off x="0" y="609600"/>
            <a:ext cx="9144000" cy="5528538"/>
          </a:xfrm>
          <a:prstGeom prst="rect">
            <a:avLst/>
          </a:prstGeom>
        </p:spPr>
      </p:pic>
      <p:sp>
        <p:nvSpPr>
          <p:cNvPr id="4" name="Rectangle 3"/>
          <p:cNvSpPr/>
          <p:nvPr/>
        </p:nvSpPr>
        <p:spPr>
          <a:xfrm>
            <a:off x="0" y="5867400"/>
            <a:ext cx="9144000" cy="990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05279818"/>
      </p:ext>
    </p:extLst>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91844"/>
            <a:ext cx="8042276" cy="1336956"/>
          </a:xfrm>
        </p:spPr>
        <p:txBody>
          <a:bodyPr>
            <a:normAutofit fontScale="90000"/>
          </a:bodyPr>
          <a:lstStyle/>
          <a:p>
            <a:r>
              <a:rPr lang="en-US" b="1" dirty="0" smtClean="0"/>
              <a:t>What Did We Find During the Pilot QMRs?</a:t>
            </a:r>
            <a:endParaRPr lang="en-US" b="1" dirty="0"/>
          </a:p>
        </p:txBody>
      </p:sp>
      <p:sp>
        <p:nvSpPr>
          <p:cNvPr id="3" name="Content Placeholder 2"/>
          <p:cNvSpPr>
            <a:spLocks noGrp="1"/>
          </p:cNvSpPr>
          <p:nvPr>
            <p:ph idx="1"/>
          </p:nvPr>
        </p:nvSpPr>
        <p:spPr>
          <a:xfrm>
            <a:off x="533400" y="1752600"/>
            <a:ext cx="8686800" cy="3886199"/>
          </a:xfrm>
        </p:spPr>
        <p:txBody>
          <a:bodyPr>
            <a:normAutofit/>
          </a:bodyPr>
          <a:lstStyle/>
          <a:p>
            <a:pPr>
              <a:spcAft>
                <a:spcPts val="1200"/>
              </a:spcAft>
              <a:buNone/>
            </a:pPr>
            <a:r>
              <a:rPr lang="en-US" b="1" dirty="0" smtClean="0"/>
              <a:t>Strengths</a:t>
            </a:r>
          </a:p>
          <a:p>
            <a:pPr lvl="1">
              <a:spcAft>
                <a:spcPts val="1200"/>
              </a:spcAft>
              <a:buSzPct val="69000"/>
            </a:pPr>
            <a:r>
              <a:rPr lang="en-US" dirty="0" smtClean="0"/>
              <a:t>75/76 providers were EI certified</a:t>
            </a:r>
          </a:p>
          <a:p>
            <a:pPr lvl="1">
              <a:spcAft>
                <a:spcPts val="1200"/>
              </a:spcAft>
              <a:buSzPct val="69000"/>
            </a:pPr>
            <a:r>
              <a:rPr lang="en-US" dirty="0" smtClean="0"/>
              <a:t>Services provided in the natural environment</a:t>
            </a:r>
          </a:p>
          <a:p>
            <a:pPr lvl="1">
              <a:spcAft>
                <a:spcPts val="1200"/>
              </a:spcAft>
              <a:buSzPct val="69000"/>
            </a:pPr>
            <a:r>
              <a:rPr lang="en-US" dirty="0" smtClean="0"/>
              <a:t>Documentation of medical necessity</a:t>
            </a:r>
          </a:p>
          <a:p>
            <a:pPr lvl="1">
              <a:spcAft>
                <a:spcPts val="1200"/>
              </a:spcAft>
              <a:buSzPct val="69000"/>
            </a:pPr>
            <a:r>
              <a:rPr lang="en-US" dirty="0" smtClean="0"/>
              <a:t>Documentation of provider choice</a:t>
            </a:r>
          </a:p>
          <a:p>
            <a:pPr lvl="1">
              <a:spcAft>
                <a:spcPts val="1200"/>
              </a:spcAft>
              <a:buSzPct val="69000"/>
            </a:pPr>
            <a:r>
              <a:rPr lang="en-US" dirty="0" smtClean="0"/>
              <a:t>Documentation was present for most services provided</a:t>
            </a:r>
          </a:p>
          <a:p>
            <a:pPr lvl="1">
              <a:spcAft>
                <a:spcPts val="1200"/>
              </a:spcAft>
              <a:buSzPct val="69000"/>
            </a:pPr>
            <a:r>
              <a:rPr lang="en-US" dirty="0" smtClean="0"/>
              <a:t>Parents were satisfied with services received</a:t>
            </a:r>
            <a:endParaRPr lang="en-US" dirty="0"/>
          </a:p>
        </p:txBody>
      </p:sp>
      <p:pic>
        <p:nvPicPr>
          <p:cNvPr id="6" name="Picture 5" descr="maryann.jpg"/>
          <p:cNvPicPr>
            <a:picLocks noChangeAspect="1"/>
          </p:cNvPicPr>
          <p:nvPr/>
        </p:nvPicPr>
        <p:blipFill>
          <a:blip r:embed="rId3"/>
          <a:stretch>
            <a:fillRect/>
          </a:stretch>
        </p:blipFill>
        <p:spPr>
          <a:xfrm>
            <a:off x="-1" y="0"/>
            <a:ext cx="923679" cy="1219200"/>
          </a:xfrm>
          <a:prstGeom prst="rect">
            <a:avLst/>
          </a:prstGeom>
        </p:spPr>
      </p:pic>
      <p:sp>
        <p:nvSpPr>
          <p:cNvPr id="7" name="Rectangle 6"/>
          <p:cNvSpPr/>
          <p:nvPr/>
        </p:nvSpPr>
        <p:spPr>
          <a:xfrm>
            <a:off x="0" y="0"/>
            <a:ext cx="914400" cy="1219200"/>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500px-Speaker_Icon_svg.gif"/>
          <p:cNvPicPr>
            <a:picLocks noChangeAspect="1"/>
          </p:cNvPicPr>
          <p:nvPr/>
        </p:nvPicPr>
        <p:blipFill>
          <a:blip r:embed="rId4" cstate="print"/>
          <a:stretch>
            <a:fillRect/>
          </a:stretch>
        </p:blipFill>
        <p:spPr>
          <a:xfrm>
            <a:off x="323850" y="1231900"/>
            <a:ext cx="285750" cy="28575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911566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91844"/>
            <a:ext cx="8042276" cy="1336956"/>
          </a:xfrm>
        </p:spPr>
        <p:txBody>
          <a:bodyPr>
            <a:normAutofit fontScale="90000"/>
          </a:bodyPr>
          <a:lstStyle/>
          <a:p>
            <a:r>
              <a:rPr lang="en-US" b="1" dirty="0" smtClean="0"/>
              <a:t>What Did We Find During the Pilot QMRs?</a:t>
            </a:r>
            <a:endParaRPr lang="en-US" b="1" dirty="0"/>
          </a:p>
        </p:txBody>
      </p:sp>
      <p:sp>
        <p:nvSpPr>
          <p:cNvPr id="3" name="Content Placeholder 2"/>
          <p:cNvSpPr>
            <a:spLocks noGrp="1"/>
          </p:cNvSpPr>
          <p:nvPr>
            <p:ph idx="1"/>
          </p:nvPr>
        </p:nvSpPr>
        <p:spPr>
          <a:xfrm>
            <a:off x="762000" y="2286000"/>
            <a:ext cx="8042276" cy="2895599"/>
          </a:xfrm>
        </p:spPr>
        <p:txBody>
          <a:bodyPr>
            <a:normAutofit/>
          </a:bodyPr>
          <a:lstStyle/>
          <a:p>
            <a:pPr>
              <a:buNone/>
            </a:pPr>
            <a:r>
              <a:rPr lang="en-US" b="1" dirty="0" smtClean="0"/>
              <a:t>Issues</a:t>
            </a:r>
          </a:p>
          <a:p>
            <a:pPr lvl="1">
              <a:buSzPct val="81000"/>
            </a:pPr>
            <a:r>
              <a:rPr lang="en-US" dirty="0" smtClean="0"/>
              <a:t>Billing</a:t>
            </a:r>
          </a:p>
          <a:p>
            <a:pPr lvl="1">
              <a:buSzPct val="81000"/>
            </a:pPr>
            <a:r>
              <a:rPr lang="en-US" dirty="0" smtClean="0"/>
              <a:t>Documentation</a:t>
            </a:r>
          </a:p>
          <a:p>
            <a:pPr lvl="1">
              <a:buSzPct val="81000"/>
            </a:pPr>
            <a:r>
              <a:rPr lang="en-US" dirty="0" smtClean="0"/>
              <a:t>Provision of services in accordance with the IFSP</a:t>
            </a:r>
          </a:p>
          <a:p>
            <a:pPr lvl="1">
              <a:buNone/>
            </a:pPr>
            <a:endParaRPr lang="en-US" dirty="0" smtClean="0"/>
          </a:p>
          <a:p>
            <a:pPr algn="ctr">
              <a:buNone/>
            </a:pPr>
            <a:r>
              <a:rPr lang="en-US" b="1" dirty="0" smtClean="0"/>
              <a:t>Not all services provided were billed to DMAS</a:t>
            </a:r>
          </a:p>
          <a:p>
            <a:pPr lvl="1">
              <a:buNone/>
            </a:pPr>
            <a:endParaRPr lang="en-US" dirty="0" smtClean="0"/>
          </a:p>
        </p:txBody>
      </p:sp>
      <p:pic>
        <p:nvPicPr>
          <p:cNvPr id="6" name="Picture 5" descr="maryann.jpg"/>
          <p:cNvPicPr>
            <a:picLocks noChangeAspect="1"/>
          </p:cNvPicPr>
          <p:nvPr/>
        </p:nvPicPr>
        <p:blipFill>
          <a:blip r:embed="rId3"/>
          <a:stretch>
            <a:fillRect/>
          </a:stretch>
        </p:blipFill>
        <p:spPr>
          <a:xfrm>
            <a:off x="-1" y="0"/>
            <a:ext cx="923679" cy="1219200"/>
          </a:xfrm>
          <a:prstGeom prst="rect">
            <a:avLst/>
          </a:prstGeom>
        </p:spPr>
      </p:pic>
      <p:sp>
        <p:nvSpPr>
          <p:cNvPr id="7" name="Rectangle 6"/>
          <p:cNvSpPr/>
          <p:nvPr/>
        </p:nvSpPr>
        <p:spPr>
          <a:xfrm>
            <a:off x="0" y="0"/>
            <a:ext cx="914400" cy="1219200"/>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500px-Speaker_Icon_svg.gif"/>
          <p:cNvPicPr>
            <a:picLocks noChangeAspect="1"/>
          </p:cNvPicPr>
          <p:nvPr/>
        </p:nvPicPr>
        <p:blipFill>
          <a:blip r:embed="rId4" cstate="print"/>
          <a:stretch>
            <a:fillRect/>
          </a:stretch>
        </p:blipFill>
        <p:spPr>
          <a:xfrm>
            <a:off x="323850" y="1231900"/>
            <a:ext cx="285750" cy="28575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14021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Practice Chat </a:t>
            </a:r>
            <a:endParaRPr lang="en-US" b="1" dirty="0"/>
          </a:p>
        </p:txBody>
      </p:sp>
      <p:pic>
        <p:nvPicPr>
          <p:cNvPr id="6" name="Picture 5" descr="dana.png"/>
          <p:cNvPicPr>
            <a:picLocks noChangeAspect="1"/>
          </p:cNvPicPr>
          <p:nvPr/>
        </p:nvPicPr>
        <p:blipFill>
          <a:blip r:embed="rId3" cstate="print"/>
          <a:stretch>
            <a:fillRect/>
          </a:stretch>
        </p:blipFill>
        <p:spPr>
          <a:xfrm>
            <a:off x="1" y="0"/>
            <a:ext cx="937868" cy="1219200"/>
          </a:xfrm>
          <a:prstGeom prst="rect">
            <a:avLst/>
          </a:prstGeom>
          <a:ln w="25400">
            <a:solidFill>
              <a:schemeClr val="accent2"/>
            </a:solidFill>
          </a:ln>
        </p:spPr>
      </p:pic>
      <p:pic>
        <p:nvPicPr>
          <p:cNvPr id="13" name="Picture 12" descr="500px-Speaker_Icon_svg.gif"/>
          <p:cNvPicPr>
            <a:picLocks noChangeAspect="1"/>
          </p:cNvPicPr>
          <p:nvPr/>
        </p:nvPicPr>
        <p:blipFill>
          <a:blip r:embed="rId4" cstate="print"/>
          <a:stretch>
            <a:fillRect/>
          </a:stretch>
        </p:blipFill>
        <p:spPr>
          <a:xfrm>
            <a:off x="323850" y="1231900"/>
            <a:ext cx="285750" cy="285750"/>
          </a:xfrm>
          <a:prstGeom prst="rect">
            <a:avLst/>
          </a:prstGeom>
        </p:spPr>
      </p:pic>
      <p:sp>
        <p:nvSpPr>
          <p:cNvPr id="17" name="Rectangle 16"/>
          <p:cNvSpPr/>
          <p:nvPr/>
        </p:nvSpPr>
        <p:spPr>
          <a:xfrm>
            <a:off x="0" y="5486400"/>
            <a:ext cx="3505200" cy="577620"/>
          </a:xfrm>
          <a:prstGeom prst="rect">
            <a:avLst/>
          </a:prstGeom>
          <a:solidFill>
            <a:schemeClr val="accent2"/>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dirty="0" smtClean="0">
                <a:solidFill>
                  <a:schemeClr val="bg1"/>
                </a:solidFill>
              </a:rPr>
              <a:t>Chat is Seen by </a:t>
            </a:r>
            <a:r>
              <a:rPr lang="en-US" b="1" dirty="0" smtClean="0">
                <a:solidFill>
                  <a:schemeClr val="bg1"/>
                </a:solidFill>
              </a:rPr>
              <a:t>EVERYONE!!</a:t>
            </a:r>
            <a:endParaRPr lang="en-US" b="1" dirty="0">
              <a:solidFill>
                <a:schemeClr val="bg1"/>
              </a:solidFill>
            </a:endParaRPr>
          </a:p>
        </p:txBody>
      </p:sp>
      <p:sp>
        <p:nvSpPr>
          <p:cNvPr id="23" name="TextBox 22"/>
          <p:cNvSpPr txBox="1"/>
          <p:nvPr/>
        </p:nvSpPr>
        <p:spPr>
          <a:xfrm>
            <a:off x="3182165" y="3222486"/>
            <a:ext cx="4285435" cy="369332"/>
          </a:xfrm>
          <a:prstGeom prst="rect">
            <a:avLst/>
          </a:prstGeom>
          <a:noFill/>
        </p:spPr>
        <p:txBody>
          <a:bodyPr wrap="none" rtlCol="0">
            <a:spAutoFit/>
          </a:bodyPr>
          <a:lstStyle/>
          <a:p>
            <a:r>
              <a:rPr lang="en-US" dirty="0" smtClean="0"/>
              <a:t>Type message in box on (lower right corner) </a:t>
            </a:r>
            <a:endParaRPr lang="en-US" dirty="0"/>
          </a:p>
        </p:txBody>
      </p:sp>
      <p:sp>
        <p:nvSpPr>
          <p:cNvPr id="24" name="Right Arrow 23"/>
          <p:cNvSpPr/>
          <p:nvPr/>
        </p:nvSpPr>
        <p:spPr>
          <a:xfrm rot="2089828">
            <a:off x="7537900" y="5627856"/>
            <a:ext cx="1615710" cy="1019802"/>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5" name="Oval 24"/>
          <p:cNvSpPr/>
          <p:nvPr/>
        </p:nvSpPr>
        <p:spPr>
          <a:xfrm>
            <a:off x="2913388" y="3290775"/>
            <a:ext cx="267748" cy="267748"/>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6" name="Oval 25"/>
          <p:cNvSpPr/>
          <p:nvPr/>
        </p:nvSpPr>
        <p:spPr>
          <a:xfrm>
            <a:off x="2895600" y="4035302"/>
            <a:ext cx="267748" cy="267748"/>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7" name="TextBox 26"/>
          <p:cNvSpPr txBox="1"/>
          <p:nvPr/>
        </p:nvSpPr>
        <p:spPr>
          <a:xfrm>
            <a:off x="3172841" y="3996154"/>
            <a:ext cx="1788545" cy="369332"/>
          </a:xfrm>
          <a:prstGeom prst="rect">
            <a:avLst/>
          </a:prstGeom>
          <a:noFill/>
        </p:spPr>
        <p:txBody>
          <a:bodyPr wrap="none" rtlCol="0">
            <a:spAutoFit/>
          </a:bodyPr>
          <a:lstStyle/>
          <a:p>
            <a:r>
              <a:rPr lang="en-US" b="1" dirty="0" smtClean="0">
                <a:solidFill>
                  <a:schemeClr val="accent3"/>
                </a:solidFill>
              </a:rPr>
              <a:t>Test Chat Now</a:t>
            </a:r>
            <a:endParaRPr lang="en-US" b="1" dirty="0">
              <a:solidFill>
                <a:schemeClr val="accent3"/>
              </a:solidFill>
            </a:endParaRPr>
          </a:p>
        </p:txBody>
      </p:sp>
      <p:sp>
        <p:nvSpPr>
          <p:cNvPr id="28" name="TextBox 27"/>
          <p:cNvSpPr txBox="1"/>
          <p:nvPr/>
        </p:nvSpPr>
        <p:spPr>
          <a:xfrm>
            <a:off x="3810000" y="3524309"/>
            <a:ext cx="4267200" cy="307777"/>
          </a:xfrm>
          <a:prstGeom prst="rect">
            <a:avLst/>
          </a:prstGeom>
          <a:noFill/>
        </p:spPr>
        <p:txBody>
          <a:bodyPr wrap="square" rtlCol="0">
            <a:spAutoFit/>
          </a:bodyPr>
          <a:lstStyle/>
          <a:p>
            <a:r>
              <a:rPr lang="en-US" sz="1400" dirty="0" smtClean="0"/>
              <a:t>Click into box, type message, press enter</a:t>
            </a:r>
            <a:endParaRPr lang="en-US" sz="1400" dirty="0"/>
          </a:p>
        </p:txBody>
      </p:sp>
      <p:sp>
        <p:nvSpPr>
          <p:cNvPr id="29" name="Content Placeholder 4"/>
          <p:cNvSpPr txBox="1">
            <a:spLocks/>
          </p:cNvSpPr>
          <p:nvPr/>
        </p:nvSpPr>
        <p:spPr>
          <a:xfrm>
            <a:off x="1143000" y="2540000"/>
            <a:ext cx="7086600" cy="58420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2000"/>
              </a:spcBef>
              <a:spcAft>
                <a:spcPts val="600"/>
              </a:spcAft>
              <a:buClr>
                <a:schemeClr val="accent1">
                  <a:lumMod val="60000"/>
                  <a:lumOff val="40000"/>
                </a:schemeClr>
              </a:buClr>
              <a:buSzPct val="110000"/>
              <a:buFont typeface="Wingdings 2" pitchFamily="18" charset="2"/>
              <a:buNone/>
              <a:tabLst/>
              <a:defRPr/>
            </a:pPr>
            <a:r>
              <a:rPr kumimoji="0" lang="en-US" sz="28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Use Chat to Ask/Respond to Questions</a:t>
            </a:r>
          </a:p>
          <a:p>
            <a:pPr marL="0" marR="0" lvl="0" indent="0" algn="l" defTabSz="914400" rtl="0" eaLnBrk="1" fontAlgn="auto" latinLnBrk="0" hangingPunct="1">
              <a:lnSpc>
                <a:spcPct val="100000"/>
              </a:lnSpc>
              <a:spcBef>
                <a:spcPts val="2000"/>
              </a:spcBef>
              <a:spcAft>
                <a:spcPts val="600"/>
              </a:spcAft>
              <a:buClr>
                <a:schemeClr val="accent1">
                  <a:lumMod val="60000"/>
                  <a:lumOff val="40000"/>
                </a:schemeClr>
              </a:buClr>
              <a:buSzPct val="110000"/>
              <a:buFont typeface="Wingdings 2" pitchFamily="18" charset="2"/>
              <a:buNone/>
              <a:tabLst/>
              <a:defRPr/>
            </a:pPr>
            <a:endParaRPr kumimoji="0" lang="en-US" sz="2800" b="1"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963222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600200" y="2438400"/>
            <a:ext cx="3733800" cy="1116013"/>
          </a:xfrm>
        </p:spPr>
        <p:txBody>
          <a:bodyPr>
            <a:normAutofit fontScale="90000"/>
          </a:bodyPr>
          <a:lstStyle/>
          <a:p>
            <a:pPr algn="l"/>
            <a:r>
              <a:rPr lang="en-US" b="1" dirty="0" smtClean="0"/>
              <a:t>So What Can You Do?</a:t>
            </a:r>
            <a:endParaRPr lang="en-US" b="1" dirty="0"/>
          </a:p>
        </p:txBody>
      </p:sp>
      <p:pic>
        <p:nvPicPr>
          <p:cNvPr id="7" name="Picture 6" descr="dana.png"/>
          <p:cNvPicPr>
            <a:picLocks noChangeAspect="1"/>
          </p:cNvPicPr>
          <p:nvPr/>
        </p:nvPicPr>
        <p:blipFill>
          <a:blip r:embed="rId3" cstate="print"/>
          <a:stretch>
            <a:fillRect/>
          </a:stretch>
        </p:blipFill>
        <p:spPr>
          <a:xfrm>
            <a:off x="1" y="0"/>
            <a:ext cx="937868" cy="1219200"/>
          </a:xfrm>
          <a:prstGeom prst="rect">
            <a:avLst/>
          </a:prstGeom>
          <a:ln w="25400">
            <a:solidFill>
              <a:schemeClr val="accent2"/>
            </a:solidFill>
          </a:ln>
        </p:spPr>
      </p:pic>
      <p:pic>
        <p:nvPicPr>
          <p:cNvPr id="8" name="Picture 7" descr="500px-Speaker_Icon_svg.gif"/>
          <p:cNvPicPr>
            <a:picLocks noChangeAspect="1"/>
          </p:cNvPicPr>
          <p:nvPr/>
        </p:nvPicPr>
        <p:blipFill>
          <a:blip r:embed="rId4" cstate="print"/>
          <a:stretch>
            <a:fillRect/>
          </a:stretch>
        </p:blipFill>
        <p:spPr>
          <a:xfrm>
            <a:off x="323850" y="1231900"/>
            <a:ext cx="285750" cy="285750"/>
          </a:xfrm>
          <a:prstGeom prst="rect">
            <a:avLst/>
          </a:prstGeom>
        </p:spPr>
      </p:pic>
      <p:pic>
        <p:nvPicPr>
          <p:cNvPr id="5" name="Picture 2"/>
          <p:cNvPicPr>
            <a:picLocks noChangeAspect="1" noChangeArrowheads="1"/>
          </p:cNvPicPr>
          <p:nvPr/>
        </p:nvPicPr>
        <p:blipFill>
          <a:blip r:embed="rId5"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791200" y="1828800"/>
            <a:ext cx="1574800" cy="2362200"/>
          </a:xfrm>
          <a:prstGeom prst="rect">
            <a:avLst/>
          </a:prstGeom>
          <a:noFill/>
          <a:ln w="25400">
            <a:solidFill>
              <a:schemeClr val="accent1"/>
            </a:solidFill>
          </a:ln>
          <a:effectLst>
            <a:outerShdw blurRad="263525" dist="190500" dir="2700000" algn="tl" rotWithShape="0">
              <a:srgbClr val="000000">
                <a:alpha val="43000"/>
              </a:srgbClr>
            </a:outerShdw>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628656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399" y="2286001"/>
            <a:ext cx="6705601" cy="1524000"/>
          </a:xfrm>
        </p:spPr>
        <p:txBody>
          <a:bodyPr/>
          <a:lstStyle/>
          <a:p>
            <a:pPr marL="0" indent="0">
              <a:buNone/>
            </a:pPr>
            <a:r>
              <a:rPr lang="en-US" dirty="0" smtClean="0"/>
              <a:t>In addition to the QMR process, what are some other reasons why thorough documentation is so important?</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431105" y="3505200"/>
            <a:ext cx="2895600" cy="1623741"/>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5" name="Rectangle 4"/>
          <p:cNvSpPr/>
          <p:nvPr/>
        </p:nvSpPr>
        <p:spPr>
          <a:xfrm>
            <a:off x="0" y="5486400"/>
            <a:ext cx="3505200" cy="577620"/>
          </a:xfrm>
          <a:prstGeom prst="rect">
            <a:avLst/>
          </a:prstGeom>
          <a:solidFill>
            <a:schemeClr val="accent2"/>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b="1" dirty="0" smtClean="0">
                <a:solidFill>
                  <a:schemeClr val="bg1"/>
                </a:solidFill>
              </a:rPr>
              <a:t>Use Chat to Respond</a:t>
            </a:r>
            <a:endParaRPr lang="en-US" b="1" dirty="0">
              <a:solidFill>
                <a:schemeClr val="bg1"/>
              </a:solidFill>
            </a:endParaRPr>
          </a:p>
        </p:txBody>
      </p:sp>
      <p:sp>
        <p:nvSpPr>
          <p:cNvPr id="6" name="Title 1"/>
          <p:cNvSpPr>
            <a:spLocks noGrp="1"/>
          </p:cNvSpPr>
          <p:nvPr>
            <p:ph type="title"/>
          </p:nvPr>
        </p:nvSpPr>
        <p:spPr>
          <a:xfrm>
            <a:off x="549275" y="107576"/>
            <a:ext cx="8042276" cy="1336956"/>
          </a:xfrm>
        </p:spPr>
        <p:txBody>
          <a:bodyPr/>
          <a:lstStyle/>
          <a:p>
            <a:r>
              <a:rPr lang="en-US" b="1" dirty="0" smtClean="0"/>
              <a:t>Question</a:t>
            </a:r>
            <a:endParaRPr lang="en-US" b="1" dirty="0"/>
          </a:p>
        </p:txBody>
      </p:sp>
      <p:sp>
        <p:nvSpPr>
          <p:cNvPr id="7" name="Right Arrow 6"/>
          <p:cNvSpPr/>
          <p:nvPr/>
        </p:nvSpPr>
        <p:spPr>
          <a:xfrm rot="2089828">
            <a:off x="7537900" y="5627856"/>
            <a:ext cx="1615710" cy="1019802"/>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pic>
        <p:nvPicPr>
          <p:cNvPr id="8" name="Picture 7" descr="dana.png"/>
          <p:cNvPicPr>
            <a:picLocks noChangeAspect="1"/>
          </p:cNvPicPr>
          <p:nvPr/>
        </p:nvPicPr>
        <p:blipFill>
          <a:blip r:embed="rId4" cstate="print"/>
          <a:stretch>
            <a:fillRect/>
          </a:stretch>
        </p:blipFill>
        <p:spPr>
          <a:xfrm>
            <a:off x="1" y="0"/>
            <a:ext cx="937868" cy="1219200"/>
          </a:xfrm>
          <a:prstGeom prst="rect">
            <a:avLst/>
          </a:prstGeom>
          <a:ln w="25400">
            <a:solidFill>
              <a:schemeClr val="accent2"/>
            </a:solidFill>
          </a:ln>
        </p:spPr>
      </p:pic>
      <p:pic>
        <p:nvPicPr>
          <p:cNvPr id="9" name="Picture 8" descr="500px-Speaker_Icon_svg.gif"/>
          <p:cNvPicPr>
            <a:picLocks noChangeAspect="1"/>
          </p:cNvPicPr>
          <p:nvPr/>
        </p:nvPicPr>
        <p:blipFill>
          <a:blip r:embed="rId5" cstate="print"/>
          <a:stretch>
            <a:fillRect/>
          </a:stretch>
        </p:blipFill>
        <p:spPr>
          <a:xfrm>
            <a:off x="323850" y="1231900"/>
            <a:ext cx="285750" cy="28575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460801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1905000"/>
            <a:ext cx="8042276" cy="990599"/>
          </a:xfrm>
        </p:spPr>
        <p:txBody>
          <a:bodyPr/>
          <a:lstStyle/>
          <a:p>
            <a:pPr marL="0" indent="0" algn="ctr">
              <a:buNone/>
            </a:pPr>
            <a:r>
              <a:rPr lang="en-US" dirty="0" smtClean="0"/>
              <a:t>Clearly capture what happened during an interaction with or on behalf of a family.</a:t>
            </a:r>
          </a:p>
        </p:txBody>
      </p:sp>
      <p:pic>
        <p:nvPicPr>
          <p:cNvPr id="13314" name="Picture 2" descr="C:\Users\D Childress\Pictures\Photos\HVs\OT showing mother joint compression2.bmp"/>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971800" y="3124200"/>
            <a:ext cx="3454400" cy="2590800"/>
          </a:xfrm>
          <a:prstGeom prst="rect">
            <a:avLst/>
          </a:prstGeom>
          <a:noFill/>
          <a:ln w="25400">
            <a:solidFill>
              <a:schemeClr val="accent2"/>
            </a:solid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 name="Title 1"/>
          <p:cNvSpPr>
            <a:spLocks noGrp="1"/>
          </p:cNvSpPr>
          <p:nvPr>
            <p:ph type="title"/>
          </p:nvPr>
        </p:nvSpPr>
        <p:spPr>
          <a:xfrm>
            <a:off x="1101724" y="107576"/>
            <a:ext cx="8042276" cy="1336956"/>
          </a:xfrm>
        </p:spPr>
        <p:txBody>
          <a:bodyPr/>
          <a:lstStyle/>
          <a:p>
            <a:r>
              <a:rPr lang="en-US" b="1" dirty="0" smtClean="0"/>
              <a:t>Purpose of Documentation</a:t>
            </a:r>
            <a:endParaRPr lang="en-US" b="1" dirty="0"/>
          </a:p>
        </p:txBody>
      </p:sp>
      <p:pic>
        <p:nvPicPr>
          <p:cNvPr id="6" name="Picture 5" descr="dana.png"/>
          <p:cNvPicPr>
            <a:picLocks noChangeAspect="1"/>
          </p:cNvPicPr>
          <p:nvPr/>
        </p:nvPicPr>
        <p:blipFill>
          <a:blip r:embed="rId4" cstate="print"/>
          <a:stretch>
            <a:fillRect/>
          </a:stretch>
        </p:blipFill>
        <p:spPr>
          <a:xfrm>
            <a:off x="1" y="0"/>
            <a:ext cx="937868" cy="1219200"/>
          </a:xfrm>
          <a:prstGeom prst="rect">
            <a:avLst/>
          </a:prstGeom>
          <a:ln w="25400">
            <a:solidFill>
              <a:schemeClr val="accent2"/>
            </a:solidFill>
          </a:ln>
        </p:spPr>
      </p:pic>
      <p:pic>
        <p:nvPicPr>
          <p:cNvPr id="7" name="Picture 6" descr="500px-Speaker_Icon_svg.gif"/>
          <p:cNvPicPr>
            <a:picLocks noChangeAspect="1"/>
          </p:cNvPicPr>
          <p:nvPr/>
        </p:nvPicPr>
        <p:blipFill>
          <a:blip r:embed="rId5" cstate="print"/>
          <a:stretch>
            <a:fillRect/>
          </a:stretch>
        </p:blipFill>
        <p:spPr>
          <a:xfrm>
            <a:off x="323850" y="1231900"/>
            <a:ext cx="285750" cy="28575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701237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19711636"/>
              </p:ext>
            </p:extLst>
          </p:nvPr>
        </p:nvGraphicFramePr>
        <p:xfrm>
          <a:off x="381000" y="457200"/>
          <a:ext cx="8229600" cy="5943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75002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Ask Yourself</a:t>
            </a:r>
            <a:endParaRPr lang="en-US" b="1" dirty="0"/>
          </a:p>
        </p:txBody>
      </p:sp>
      <p:sp>
        <p:nvSpPr>
          <p:cNvPr id="3" name="Content Placeholder 2"/>
          <p:cNvSpPr>
            <a:spLocks noGrp="1"/>
          </p:cNvSpPr>
          <p:nvPr>
            <p:ph idx="1"/>
          </p:nvPr>
        </p:nvSpPr>
        <p:spPr>
          <a:xfrm>
            <a:off x="549275" y="1625602"/>
            <a:ext cx="8042276" cy="1295399"/>
          </a:xfrm>
        </p:spPr>
        <p:txBody>
          <a:bodyPr/>
          <a:lstStyle/>
          <a:p>
            <a:pPr marL="0" indent="0" algn="ctr">
              <a:buNone/>
            </a:pPr>
            <a:r>
              <a:rPr lang="en-US" dirty="0" smtClean="0"/>
              <a:t>Would someone else be able to read my contact note and understand what occurred during my visit/communication with the family?</a:t>
            </a:r>
          </a:p>
          <a:p>
            <a:pPr marL="0" indent="0" algn="ctr">
              <a:buNone/>
            </a:pPr>
            <a:endParaRPr lang="en-US" dirty="0"/>
          </a:p>
        </p:txBody>
      </p:sp>
      <p:sp>
        <p:nvSpPr>
          <p:cNvPr id="4" name="AutoShape 2" descr="http://aspen4.vcu.edu/usermail7/dcchildress.nsf/0/38BDFE02BA3703BB852577E4007C6A8D/$File/SLPOTConsult8.jpg?OpenElement&amp;FileName=SLPOTConsult8.jpg"/>
          <p:cNvSpPr>
            <a:spLocks noChangeAspect="1" noChangeArrowheads="1"/>
          </p:cNvSpPr>
          <p:nvPr/>
        </p:nvSpPr>
        <p:spPr bwMode="auto">
          <a:xfrm>
            <a:off x="63500" y="-136525"/>
            <a:ext cx="3876675" cy="2905125"/>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aspen4.vcu.edu/usermail7/dcchildress.nsf/0/38BDFE02BA3703BB852577E4007C6A8D/$File/SLPOTConsult8.jpg?OpenElement&amp;FileName=SLPOTConsult8.jpg"/>
          <p:cNvSpPr>
            <a:spLocks noChangeAspect="1" noChangeArrowheads="1"/>
          </p:cNvSpPr>
          <p:nvPr/>
        </p:nvSpPr>
        <p:spPr bwMode="auto">
          <a:xfrm>
            <a:off x="215900" y="15875"/>
            <a:ext cx="3876675" cy="2905125"/>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5" name="Picture 5" descr="C:\Users\D Childress\Pictures\Photos\HVs\2 Therapists &amp; family on HV with form.bmp"/>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67000" y="3124200"/>
            <a:ext cx="3886200" cy="2914650"/>
          </a:xfrm>
          <a:prstGeom prst="rect">
            <a:avLst/>
          </a:prstGeom>
          <a:noFill/>
          <a:ln w="25400">
            <a:solidFill>
              <a:schemeClr val="accent2"/>
            </a:solidFill>
          </a:ln>
          <a:effectLst>
            <a:outerShdw blurRad="165100" dist="38100" dir="12420000" algn="tl" rotWithShape="0">
              <a:srgbClr val="000000">
                <a:alpha val="43000"/>
              </a:srgbClr>
            </a:outerShdw>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8" name="Picture 7" descr="dana.png"/>
          <p:cNvPicPr>
            <a:picLocks noChangeAspect="1"/>
          </p:cNvPicPr>
          <p:nvPr/>
        </p:nvPicPr>
        <p:blipFill>
          <a:blip r:embed="rId4" cstate="print"/>
          <a:stretch>
            <a:fillRect/>
          </a:stretch>
        </p:blipFill>
        <p:spPr>
          <a:xfrm>
            <a:off x="1" y="0"/>
            <a:ext cx="937868" cy="1219200"/>
          </a:xfrm>
          <a:prstGeom prst="rect">
            <a:avLst/>
          </a:prstGeom>
          <a:ln w="25400">
            <a:solidFill>
              <a:schemeClr val="accent2"/>
            </a:solidFill>
          </a:ln>
        </p:spPr>
      </p:pic>
      <p:pic>
        <p:nvPicPr>
          <p:cNvPr id="9" name="Picture 8" descr="500px-Speaker_Icon_svg.gif"/>
          <p:cNvPicPr>
            <a:picLocks noChangeAspect="1"/>
          </p:cNvPicPr>
          <p:nvPr/>
        </p:nvPicPr>
        <p:blipFill>
          <a:blip r:embed="rId5" cstate="print"/>
          <a:stretch>
            <a:fillRect/>
          </a:stretch>
        </p:blipFill>
        <p:spPr>
          <a:xfrm>
            <a:off x="323850" y="1231900"/>
            <a:ext cx="285750" cy="28575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634126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52400" y="2937156"/>
            <a:ext cx="3733800" cy="1634844"/>
          </a:xfrm>
        </p:spPr>
        <p:txBody>
          <a:bodyPr>
            <a:normAutofit fontScale="92500" lnSpcReduction="20000"/>
          </a:bodyPr>
          <a:lstStyle/>
          <a:p>
            <a:pPr marL="0" indent="0">
              <a:buNone/>
            </a:pPr>
            <a:r>
              <a:rPr lang="en-US" sz="2000" b="1" dirty="0" smtClean="0"/>
              <a:t>Questions to Consider</a:t>
            </a:r>
          </a:p>
          <a:p>
            <a:pPr marL="0" indent="0">
              <a:buNone/>
            </a:pPr>
            <a:r>
              <a:rPr lang="en-US" sz="2000" dirty="0" smtClean="0"/>
              <a:t>What questions do you have about this intervention visit? </a:t>
            </a:r>
          </a:p>
          <a:p>
            <a:pPr marL="0" indent="0">
              <a:buNone/>
            </a:pPr>
            <a:r>
              <a:rPr lang="en-US" sz="2000" dirty="0" smtClean="0"/>
              <a:t>What information is missing?</a:t>
            </a:r>
          </a:p>
          <a:p>
            <a:pPr marL="0" indent="0">
              <a:buNone/>
            </a:pPr>
            <a:endParaRPr lang="en-US" sz="2000" dirty="0"/>
          </a:p>
        </p:txBody>
      </p:sp>
      <p:pic>
        <p:nvPicPr>
          <p:cNvPr id="13" name="Picture 12" descr="dana.png"/>
          <p:cNvPicPr>
            <a:picLocks noChangeAspect="1"/>
          </p:cNvPicPr>
          <p:nvPr/>
        </p:nvPicPr>
        <p:blipFill>
          <a:blip r:embed="rId3" cstate="print"/>
          <a:stretch>
            <a:fillRect/>
          </a:stretch>
        </p:blipFill>
        <p:spPr>
          <a:xfrm>
            <a:off x="1" y="0"/>
            <a:ext cx="937868" cy="1219200"/>
          </a:xfrm>
          <a:prstGeom prst="rect">
            <a:avLst/>
          </a:prstGeom>
          <a:ln w="25400">
            <a:solidFill>
              <a:schemeClr val="accent2"/>
            </a:solidFill>
          </a:ln>
        </p:spPr>
      </p:pic>
      <p:pic>
        <p:nvPicPr>
          <p:cNvPr id="14" name="Picture 13" descr="500px-Speaker_Icon_svg.gif"/>
          <p:cNvPicPr>
            <a:picLocks noChangeAspect="1"/>
          </p:cNvPicPr>
          <p:nvPr/>
        </p:nvPicPr>
        <p:blipFill>
          <a:blip r:embed="rId4" cstate="print"/>
          <a:stretch>
            <a:fillRect/>
          </a:stretch>
        </p:blipFill>
        <p:spPr>
          <a:xfrm>
            <a:off x="323850" y="1231900"/>
            <a:ext cx="285750" cy="285750"/>
          </a:xfrm>
          <a:prstGeom prst="rect">
            <a:avLst/>
          </a:prstGeom>
        </p:spPr>
      </p:pic>
      <p:sp>
        <p:nvSpPr>
          <p:cNvPr id="15" name="Title 1"/>
          <p:cNvSpPr>
            <a:spLocks noGrp="1"/>
          </p:cNvSpPr>
          <p:nvPr>
            <p:ph type="title"/>
          </p:nvPr>
        </p:nvSpPr>
        <p:spPr>
          <a:xfrm>
            <a:off x="-152400" y="2133600"/>
            <a:ext cx="4038600" cy="498756"/>
          </a:xfrm>
        </p:spPr>
        <p:txBody>
          <a:bodyPr/>
          <a:lstStyle/>
          <a:p>
            <a:r>
              <a:rPr lang="en-US" sz="2400" b="1" dirty="0" smtClean="0"/>
              <a:t>Locate Contact Note 1</a:t>
            </a:r>
            <a:endParaRPr lang="en-US" sz="2400" b="1" dirty="0"/>
          </a:p>
        </p:txBody>
      </p:sp>
      <p:pic>
        <p:nvPicPr>
          <p:cNvPr id="9" name="Picture 8" descr="Screen shot 2011-01-05 at 8.52.34 PM.png"/>
          <p:cNvPicPr>
            <a:picLocks noChangeAspect="1"/>
          </p:cNvPicPr>
          <p:nvPr/>
        </p:nvPicPr>
        <p:blipFill>
          <a:blip r:embed="rId5"/>
          <a:stretch>
            <a:fillRect/>
          </a:stretch>
        </p:blipFill>
        <p:spPr>
          <a:xfrm>
            <a:off x="3987800" y="0"/>
            <a:ext cx="5156200" cy="6858000"/>
          </a:xfrm>
          <a:prstGeom prst="rect">
            <a:avLst/>
          </a:prstGeom>
          <a:ln w="25400">
            <a:solidFill>
              <a:schemeClr val="accent1"/>
            </a:solidFill>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768869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52400" y="2937156"/>
            <a:ext cx="3733800" cy="1447800"/>
          </a:xfrm>
        </p:spPr>
        <p:txBody>
          <a:bodyPr>
            <a:normAutofit fontScale="92500"/>
          </a:bodyPr>
          <a:lstStyle/>
          <a:p>
            <a:pPr marL="0" indent="0">
              <a:buNone/>
            </a:pPr>
            <a:r>
              <a:rPr lang="en-US" sz="2000" dirty="0" smtClean="0"/>
              <a:t>What questions do you have about this intervention visit? </a:t>
            </a:r>
          </a:p>
          <a:p>
            <a:pPr marL="0" indent="0">
              <a:buNone/>
            </a:pPr>
            <a:r>
              <a:rPr lang="en-US" sz="2000" b="1" dirty="0" smtClean="0"/>
              <a:t>What information is missing?</a:t>
            </a:r>
          </a:p>
          <a:p>
            <a:pPr marL="0" indent="0">
              <a:buNone/>
            </a:pPr>
            <a:endParaRPr lang="en-US" sz="2000" dirty="0"/>
          </a:p>
        </p:txBody>
      </p:sp>
      <p:sp>
        <p:nvSpPr>
          <p:cNvPr id="11" name="Rectangle 10"/>
          <p:cNvSpPr/>
          <p:nvPr/>
        </p:nvSpPr>
        <p:spPr>
          <a:xfrm>
            <a:off x="0" y="5486400"/>
            <a:ext cx="3505200" cy="577620"/>
          </a:xfrm>
          <a:prstGeom prst="rect">
            <a:avLst/>
          </a:prstGeom>
          <a:solidFill>
            <a:schemeClr val="accent2"/>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b="1" dirty="0" smtClean="0">
                <a:solidFill>
                  <a:schemeClr val="bg1"/>
                </a:solidFill>
              </a:rPr>
              <a:t>Use Chat to Respond</a:t>
            </a:r>
            <a:endParaRPr lang="en-US" b="1" dirty="0">
              <a:solidFill>
                <a:schemeClr val="bg1"/>
              </a:solidFill>
            </a:endParaRPr>
          </a:p>
        </p:txBody>
      </p:sp>
      <p:pic>
        <p:nvPicPr>
          <p:cNvPr id="13" name="Picture 12" descr="dana.png"/>
          <p:cNvPicPr>
            <a:picLocks noChangeAspect="1"/>
          </p:cNvPicPr>
          <p:nvPr/>
        </p:nvPicPr>
        <p:blipFill>
          <a:blip r:embed="rId3" cstate="print"/>
          <a:stretch>
            <a:fillRect/>
          </a:stretch>
        </p:blipFill>
        <p:spPr>
          <a:xfrm>
            <a:off x="1" y="0"/>
            <a:ext cx="937868" cy="1219200"/>
          </a:xfrm>
          <a:prstGeom prst="rect">
            <a:avLst/>
          </a:prstGeom>
          <a:ln w="25400">
            <a:solidFill>
              <a:schemeClr val="accent2"/>
            </a:solidFill>
          </a:ln>
        </p:spPr>
      </p:pic>
      <p:pic>
        <p:nvPicPr>
          <p:cNvPr id="14" name="Picture 13" descr="500px-Speaker_Icon_svg.gif"/>
          <p:cNvPicPr>
            <a:picLocks noChangeAspect="1"/>
          </p:cNvPicPr>
          <p:nvPr/>
        </p:nvPicPr>
        <p:blipFill>
          <a:blip r:embed="rId4" cstate="print"/>
          <a:stretch>
            <a:fillRect/>
          </a:stretch>
        </p:blipFill>
        <p:spPr>
          <a:xfrm>
            <a:off x="323850" y="1231900"/>
            <a:ext cx="285750" cy="285750"/>
          </a:xfrm>
          <a:prstGeom prst="rect">
            <a:avLst/>
          </a:prstGeom>
        </p:spPr>
      </p:pic>
      <p:sp>
        <p:nvSpPr>
          <p:cNvPr id="15" name="Title 1"/>
          <p:cNvSpPr>
            <a:spLocks noGrp="1"/>
          </p:cNvSpPr>
          <p:nvPr>
            <p:ph type="title"/>
          </p:nvPr>
        </p:nvSpPr>
        <p:spPr>
          <a:xfrm>
            <a:off x="-152400" y="2133600"/>
            <a:ext cx="2895599" cy="498756"/>
          </a:xfrm>
        </p:spPr>
        <p:txBody>
          <a:bodyPr/>
          <a:lstStyle/>
          <a:p>
            <a:r>
              <a:rPr lang="en-US" sz="2400" b="1" dirty="0" smtClean="0"/>
              <a:t>Contact Note 1</a:t>
            </a:r>
            <a:endParaRPr lang="en-US" sz="2400" b="1" dirty="0"/>
          </a:p>
        </p:txBody>
      </p:sp>
      <p:pic>
        <p:nvPicPr>
          <p:cNvPr id="9" name="Picture 8" descr="Screen shot 2011-01-05 at 8.52.34 PM.png"/>
          <p:cNvPicPr>
            <a:picLocks noChangeAspect="1"/>
          </p:cNvPicPr>
          <p:nvPr/>
        </p:nvPicPr>
        <p:blipFill>
          <a:blip r:embed="rId5"/>
          <a:stretch>
            <a:fillRect/>
          </a:stretch>
        </p:blipFill>
        <p:spPr>
          <a:xfrm>
            <a:off x="3987800" y="0"/>
            <a:ext cx="5156200" cy="6858000"/>
          </a:xfrm>
          <a:prstGeom prst="rect">
            <a:avLst/>
          </a:prstGeom>
          <a:ln w="25400">
            <a:solidFill>
              <a:schemeClr val="accent1"/>
            </a:solidFill>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768869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743200"/>
            <a:ext cx="3581400" cy="2362200"/>
          </a:xfrm>
        </p:spPr>
        <p:txBody>
          <a:bodyPr>
            <a:normAutofit lnSpcReduction="10000"/>
          </a:bodyPr>
          <a:lstStyle/>
          <a:p>
            <a:pPr marL="0" indent="0">
              <a:buNone/>
            </a:pPr>
            <a:r>
              <a:rPr lang="en-US" sz="2000" b="1" dirty="0" smtClean="0"/>
              <a:t>Questions to Consider</a:t>
            </a:r>
          </a:p>
          <a:p>
            <a:pPr marL="0" indent="0">
              <a:buNone/>
            </a:pPr>
            <a:r>
              <a:rPr lang="en-US" sz="2000" dirty="0" smtClean="0"/>
              <a:t>What </a:t>
            </a:r>
            <a:r>
              <a:rPr lang="en-US" sz="2000" b="1" dirty="0" smtClean="0"/>
              <a:t>differences </a:t>
            </a:r>
            <a:r>
              <a:rPr lang="en-US" sz="2000" dirty="0" smtClean="0"/>
              <a:t>do you see between Contact Notes 1 and 2?</a:t>
            </a:r>
          </a:p>
          <a:p>
            <a:pPr marL="0" indent="0">
              <a:buNone/>
            </a:pPr>
            <a:r>
              <a:rPr lang="en-US" sz="2000" dirty="0" smtClean="0"/>
              <a:t>Do you know what happened on this visit?</a:t>
            </a:r>
          </a:p>
          <a:p>
            <a:pPr marL="0" indent="0">
              <a:buNone/>
            </a:pPr>
            <a:endParaRPr lang="en-US" sz="2000" dirty="0"/>
          </a:p>
        </p:txBody>
      </p:sp>
      <p:pic>
        <p:nvPicPr>
          <p:cNvPr id="6" name="Picture 5" descr="dana.png"/>
          <p:cNvPicPr>
            <a:picLocks noChangeAspect="1"/>
          </p:cNvPicPr>
          <p:nvPr/>
        </p:nvPicPr>
        <p:blipFill>
          <a:blip r:embed="rId3" cstate="print"/>
          <a:stretch>
            <a:fillRect/>
          </a:stretch>
        </p:blipFill>
        <p:spPr>
          <a:xfrm>
            <a:off x="1" y="0"/>
            <a:ext cx="937868" cy="1219200"/>
          </a:xfrm>
          <a:prstGeom prst="rect">
            <a:avLst/>
          </a:prstGeom>
          <a:ln w="25400">
            <a:solidFill>
              <a:schemeClr val="accent2"/>
            </a:solidFill>
          </a:ln>
        </p:spPr>
      </p:pic>
      <p:pic>
        <p:nvPicPr>
          <p:cNvPr id="7" name="Picture 6" descr="500px-Speaker_Icon_svg.gif"/>
          <p:cNvPicPr>
            <a:picLocks noChangeAspect="1"/>
          </p:cNvPicPr>
          <p:nvPr/>
        </p:nvPicPr>
        <p:blipFill>
          <a:blip r:embed="rId4" cstate="print"/>
          <a:stretch>
            <a:fillRect/>
          </a:stretch>
        </p:blipFill>
        <p:spPr>
          <a:xfrm>
            <a:off x="323850" y="1231900"/>
            <a:ext cx="285750" cy="285750"/>
          </a:xfrm>
          <a:prstGeom prst="rect">
            <a:avLst/>
          </a:prstGeom>
        </p:spPr>
      </p:pic>
      <p:sp>
        <p:nvSpPr>
          <p:cNvPr id="8" name="Title 1"/>
          <p:cNvSpPr txBox="1">
            <a:spLocks/>
          </p:cNvSpPr>
          <p:nvPr/>
        </p:nvSpPr>
        <p:spPr>
          <a:xfrm>
            <a:off x="38101" y="1981200"/>
            <a:ext cx="3835399" cy="498756"/>
          </a:xfrm>
          <a:prstGeom prst="rect">
            <a:avLst/>
          </a:prstGeom>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accent1"/>
                </a:solidFill>
                <a:effectLst/>
                <a:uLnTx/>
                <a:uFillTx/>
                <a:latin typeface="+mj-lt"/>
                <a:ea typeface="+mj-ea"/>
                <a:cs typeface="+mj-cs"/>
              </a:rPr>
              <a:t>Locate Contact Note 2</a:t>
            </a:r>
            <a:endParaRPr kumimoji="0" lang="en-US" sz="2400" b="1" i="0" u="none" strike="noStrike" kern="1200" cap="none" spc="0" normalizeH="0" baseline="0" noProof="0" dirty="0">
              <a:ln>
                <a:noFill/>
              </a:ln>
              <a:solidFill>
                <a:schemeClr val="accent1"/>
              </a:solidFill>
              <a:effectLst/>
              <a:uLnTx/>
              <a:uFillTx/>
              <a:latin typeface="+mj-lt"/>
              <a:ea typeface="+mj-ea"/>
              <a:cs typeface="+mj-cs"/>
            </a:endParaRPr>
          </a:p>
        </p:txBody>
      </p:sp>
      <p:pic>
        <p:nvPicPr>
          <p:cNvPr id="10" name="Picture 9" descr="Screen shot 2011-01-05 at 8.50.40 PM.png"/>
          <p:cNvPicPr>
            <a:picLocks noChangeAspect="1"/>
          </p:cNvPicPr>
          <p:nvPr/>
        </p:nvPicPr>
        <p:blipFill>
          <a:blip r:embed="rId5"/>
          <a:stretch>
            <a:fillRect/>
          </a:stretch>
        </p:blipFill>
        <p:spPr>
          <a:xfrm>
            <a:off x="4022441" y="0"/>
            <a:ext cx="5121559" cy="6858000"/>
          </a:xfrm>
          <a:prstGeom prst="rect">
            <a:avLst/>
          </a:prstGeom>
          <a:ln w="25400">
            <a:solidFill>
              <a:schemeClr val="accent1"/>
            </a:solidFill>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040286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743200"/>
            <a:ext cx="3581400" cy="2362200"/>
          </a:xfrm>
        </p:spPr>
        <p:txBody>
          <a:bodyPr>
            <a:normAutofit/>
          </a:bodyPr>
          <a:lstStyle/>
          <a:p>
            <a:pPr marL="0" indent="0">
              <a:buNone/>
            </a:pPr>
            <a:r>
              <a:rPr lang="en-US" sz="2000" dirty="0" smtClean="0"/>
              <a:t>What </a:t>
            </a:r>
            <a:r>
              <a:rPr lang="en-US" sz="2000" b="1" dirty="0" smtClean="0"/>
              <a:t>differences </a:t>
            </a:r>
            <a:r>
              <a:rPr lang="en-US" sz="2000" dirty="0" smtClean="0"/>
              <a:t>do you see between Contact Notes 1 and 2?</a:t>
            </a:r>
          </a:p>
          <a:p>
            <a:pPr marL="0" indent="0">
              <a:buNone/>
            </a:pPr>
            <a:r>
              <a:rPr lang="en-US" sz="2000" dirty="0" smtClean="0"/>
              <a:t>Do you know what happened on this visit?</a:t>
            </a:r>
          </a:p>
          <a:p>
            <a:pPr marL="0" indent="0">
              <a:buNone/>
            </a:pPr>
            <a:endParaRPr lang="en-US" sz="2000" dirty="0"/>
          </a:p>
        </p:txBody>
      </p:sp>
      <p:sp>
        <p:nvSpPr>
          <p:cNvPr id="5" name="Rectangle 4"/>
          <p:cNvSpPr/>
          <p:nvPr/>
        </p:nvSpPr>
        <p:spPr>
          <a:xfrm>
            <a:off x="0" y="5486400"/>
            <a:ext cx="3505200" cy="577620"/>
          </a:xfrm>
          <a:prstGeom prst="rect">
            <a:avLst/>
          </a:prstGeom>
          <a:solidFill>
            <a:schemeClr val="accent2"/>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b="1" dirty="0" smtClean="0">
                <a:solidFill>
                  <a:schemeClr val="bg1"/>
                </a:solidFill>
              </a:rPr>
              <a:t>Use Chat to Respond</a:t>
            </a:r>
            <a:endParaRPr lang="en-US" b="1" dirty="0">
              <a:solidFill>
                <a:schemeClr val="bg1"/>
              </a:solidFill>
            </a:endParaRPr>
          </a:p>
        </p:txBody>
      </p:sp>
      <p:pic>
        <p:nvPicPr>
          <p:cNvPr id="6" name="Picture 5" descr="dana.png"/>
          <p:cNvPicPr>
            <a:picLocks noChangeAspect="1"/>
          </p:cNvPicPr>
          <p:nvPr/>
        </p:nvPicPr>
        <p:blipFill>
          <a:blip r:embed="rId3" cstate="print"/>
          <a:stretch>
            <a:fillRect/>
          </a:stretch>
        </p:blipFill>
        <p:spPr>
          <a:xfrm>
            <a:off x="1" y="0"/>
            <a:ext cx="937868" cy="1219200"/>
          </a:xfrm>
          <a:prstGeom prst="rect">
            <a:avLst/>
          </a:prstGeom>
          <a:ln w="25400">
            <a:solidFill>
              <a:schemeClr val="accent2"/>
            </a:solidFill>
          </a:ln>
        </p:spPr>
      </p:pic>
      <p:pic>
        <p:nvPicPr>
          <p:cNvPr id="7" name="Picture 6" descr="500px-Speaker_Icon_svg.gif"/>
          <p:cNvPicPr>
            <a:picLocks noChangeAspect="1"/>
          </p:cNvPicPr>
          <p:nvPr/>
        </p:nvPicPr>
        <p:blipFill>
          <a:blip r:embed="rId4" cstate="print"/>
          <a:stretch>
            <a:fillRect/>
          </a:stretch>
        </p:blipFill>
        <p:spPr>
          <a:xfrm>
            <a:off x="323850" y="1231900"/>
            <a:ext cx="285750" cy="285750"/>
          </a:xfrm>
          <a:prstGeom prst="rect">
            <a:avLst/>
          </a:prstGeom>
        </p:spPr>
      </p:pic>
      <p:sp>
        <p:nvSpPr>
          <p:cNvPr id="8" name="Title 1"/>
          <p:cNvSpPr txBox="1">
            <a:spLocks/>
          </p:cNvSpPr>
          <p:nvPr/>
        </p:nvSpPr>
        <p:spPr>
          <a:xfrm>
            <a:off x="-25399" y="1981200"/>
            <a:ext cx="2895599" cy="498756"/>
          </a:xfrm>
          <a:prstGeom prst="rect">
            <a:avLst/>
          </a:prstGeom>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accent1"/>
                </a:solidFill>
                <a:effectLst/>
                <a:uLnTx/>
                <a:uFillTx/>
                <a:latin typeface="+mj-lt"/>
                <a:ea typeface="+mj-ea"/>
                <a:cs typeface="+mj-cs"/>
              </a:rPr>
              <a:t>Contact Note 2</a:t>
            </a:r>
            <a:endParaRPr kumimoji="0" lang="en-US" sz="2400" b="1" i="0" u="none" strike="noStrike" kern="1200" cap="none" spc="0" normalizeH="0" baseline="0" noProof="0" dirty="0">
              <a:ln>
                <a:noFill/>
              </a:ln>
              <a:solidFill>
                <a:schemeClr val="accent1"/>
              </a:solidFill>
              <a:effectLst/>
              <a:uLnTx/>
              <a:uFillTx/>
              <a:latin typeface="+mj-lt"/>
              <a:ea typeface="+mj-ea"/>
              <a:cs typeface="+mj-cs"/>
            </a:endParaRPr>
          </a:p>
        </p:txBody>
      </p:sp>
      <p:pic>
        <p:nvPicPr>
          <p:cNvPr id="10" name="Picture 9" descr="Screen shot 2011-01-05 at 8.50.40 PM.png"/>
          <p:cNvPicPr>
            <a:picLocks noChangeAspect="1"/>
          </p:cNvPicPr>
          <p:nvPr/>
        </p:nvPicPr>
        <p:blipFill>
          <a:blip r:embed="rId5"/>
          <a:stretch>
            <a:fillRect/>
          </a:stretch>
        </p:blipFill>
        <p:spPr>
          <a:xfrm>
            <a:off x="4022441" y="0"/>
            <a:ext cx="5121559" cy="6858000"/>
          </a:xfrm>
          <a:prstGeom prst="rect">
            <a:avLst/>
          </a:prstGeom>
          <a:ln w="25400">
            <a:solidFill>
              <a:schemeClr val="accent1"/>
            </a:solidFill>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040286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Screen shot 2011-01-05 at 1.54.09 PM.png"/>
          <p:cNvPicPr>
            <a:picLocks noChangeAspect="1"/>
          </p:cNvPicPr>
          <p:nvPr/>
        </p:nvPicPr>
        <p:blipFill>
          <a:blip r:embed="rId3"/>
          <a:stretch>
            <a:fillRect/>
          </a:stretch>
        </p:blipFill>
        <p:spPr>
          <a:xfrm>
            <a:off x="1905000" y="-15716"/>
            <a:ext cx="5698459" cy="6873716"/>
          </a:xfrm>
          <a:prstGeom prst="rect">
            <a:avLst/>
          </a:prstGeom>
          <a:ln w="25400">
            <a:solidFill>
              <a:schemeClr val="accent1"/>
            </a:solidFill>
          </a:ln>
          <a:effectLst>
            <a:outerShdw blurRad="330200" dist="139700" dir="20220000" algn="tl" rotWithShape="0">
              <a:srgbClr val="000000">
                <a:alpha val="43000"/>
              </a:srgbClr>
            </a:outerShdw>
          </a:effec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68833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Viewing Options</a:t>
            </a:r>
            <a:endParaRPr lang="en-US" b="1" dirty="0"/>
          </a:p>
        </p:txBody>
      </p:sp>
      <p:pic>
        <p:nvPicPr>
          <p:cNvPr id="6" name="Picture 5" descr="dana.png"/>
          <p:cNvPicPr>
            <a:picLocks noChangeAspect="1"/>
          </p:cNvPicPr>
          <p:nvPr/>
        </p:nvPicPr>
        <p:blipFill>
          <a:blip r:embed="rId3" cstate="print"/>
          <a:stretch>
            <a:fillRect/>
          </a:stretch>
        </p:blipFill>
        <p:spPr>
          <a:xfrm>
            <a:off x="1" y="0"/>
            <a:ext cx="937868" cy="1219200"/>
          </a:xfrm>
          <a:prstGeom prst="rect">
            <a:avLst/>
          </a:prstGeom>
          <a:ln w="25400">
            <a:solidFill>
              <a:schemeClr val="accent2"/>
            </a:solidFill>
          </a:ln>
        </p:spPr>
      </p:pic>
      <p:pic>
        <p:nvPicPr>
          <p:cNvPr id="13" name="Picture 12" descr="500px-Speaker_Icon_svg.gif"/>
          <p:cNvPicPr>
            <a:picLocks noChangeAspect="1"/>
          </p:cNvPicPr>
          <p:nvPr/>
        </p:nvPicPr>
        <p:blipFill>
          <a:blip r:embed="rId4" cstate="print"/>
          <a:stretch>
            <a:fillRect/>
          </a:stretch>
        </p:blipFill>
        <p:spPr>
          <a:xfrm>
            <a:off x="323850" y="1231900"/>
            <a:ext cx="285750" cy="285750"/>
          </a:xfrm>
          <a:prstGeom prst="rect">
            <a:avLst/>
          </a:prstGeom>
        </p:spPr>
      </p:pic>
      <p:sp>
        <p:nvSpPr>
          <p:cNvPr id="17" name="Rectangle 16"/>
          <p:cNvSpPr/>
          <p:nvPr/>
        </p:nvSpPr>
        <p:spPr>
          <a:xfrm>
            <a:off x="0" y="5486400"/>
            <a:ext cx="3962400" cy="577620"/>
          </a:xfrm>
          <a:prstGeom prst="rect">
            <a:avLst/>
          </a:prstGeom>
          <a:solidFill>
            <a:schemeClr val="accent2"/>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dirty="0" smtClean="0">
                <a:solidFill>
                  <a:schemeClr val="bg1"/>
                </a:solidFill>
              </a:rPr>
              <a:t>Esc. Key to Return to Normal View</a:t>
            </a:r>
            <a:endParaRPr lang="en-US" b="1" dirty="0">
              <a:solidFill>
                <a:schemeClr val="bg1"/>
              </a:solidFill>
            </a:endParaRPr>
          </a:p>
        </p:txBody>
      </p:sp>
      <p:sp>
        <p:nvSpPr>
          <p:cNvPr id="29" name="Content Placeholder 4"/>
          <p:cNvSpPr txBox="1">
            <a:spLocks/>
          </p:cNvSpPr>
          <p:nvPr/>
        </p:nvSpPr>
        <p:spPr>
          <a:xfrm>
            <a:off x="1600200" y="2209800"/>
            <a:ext cx="5943600" cy="58420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2000"/>
              </a:spcBef>
              <a:spcAft>
                <a:spcPts val="600"/>
              </a:spcAft>
              <a:buClr>
                <a:schemeClr val="accent1">
                  <a:lumMod val="60000"/>
                  <a:lumOff val="40000"/>
                </a:schemeClr>
              </a:buClr>
              <a:buSzPct val="110000"/>
              <a:buFont typeface="Wingdings 2" pitchFamily="18" charset="2"/>
              <a:buNone/>
              <a:tabLst/>
              <a:defRPr/>
            </a:pPr>
            <a:r>
              <a:rPr kumimoji="0" lang="en-US" sz="28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View</a:t>
            </a:r>
            <a:r>
              <a:rPr kumimoji="0" lang="en-US" sz="2800" b="1" i="0" u="none" strike="noStrike" kern="1200" cap="none" spc="0" normalizeH="0" noProof="0" dirty="0" smtClean="0">
                <a:ln>
                  <a:noFill/>
                </a:ln>
                <a:solidFill>
                  <a:schemeClr val="tx1">
                    <a:lumMod val="65000"/>
                    <a:lumOff val="35000"/>
                  </a:schemeClr>
                </a:solidFill>
                <a:effectLst/>
                <a:uLnTx/>
                <a:uFillTx/>
                <a:latin typeface="+mn-lt"/>
                <a:ea typeface="+mn-ea"/>
                <a:cs typeface="+mn-cs"/>
              </a:rPr>
              <a:t> Slides in Full Screen Mode</a:t>
            </a:r>
            <a:endParaRPr kumimoji="0" lang="en-US" sz="28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2000"/>
              </a:spcBef>
              <a:spcAft>
                <a:spcPts val="600"/>
              </a:spcAft>
              <a:buClr>
                <a:schemeClr val="accent1">
                  <a:lumMod val="60000"/>
                  <a:lumOff val="40000"/>
                </a:schemeClr>
              </a:buClr>
              <a:buSzPct val="110000"/>
              <a:buFont typeface="Wingdings 2" pitchFamily="18" charset="2"/>
              <a:buNone/>
              <a:tabLst/>
              <a:defRPr/>
            </a:pPr>
            <a:endParaRPr kumimoji="0" lang="en-US" sz="2800" b="1"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14" name="Rectangle 13"/>
          <p:cNvSpPr/>
          <p:nvPr/>
        </p:nvSpPr>
        <p:spPr>
          <a:xfrm>
            <a:off x="2743200" y="3124200"/>
            <a:ext cx="3581400" cy="1710154"/>
          </a:xfrm>
          <a:prstGeom prst="rect">
            <a:avLst/>
          </a:prstGeom>
          <a:solidFill>
            <a:schemeClr val="bg1"/>
          </a:solid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descr="expand.png"/>
          <p:cNvPicPr>
            <a:picLocks noChangeAspect="1"/>
          </p:cNvPicPr>
          <p:nvPr/>
        </p:nvPicPr>
        <p:blipFill>
          <a:blip r:embed="rId5" cstate="print"/>
          <a:stretch>
            <a:fillRect/>
          </a:stretch>
        </p:blipFill>
        <p:spPr>
          <a:xfrm>
            <a:off x="4495800" y="3767554"/>
            <a:ext cx="457200" cy="457200"/>
          </a:xfrm>
          <a:prstGeom prst="rect">
            <a:avLst/>
          </a:prstGeom>
        </p:spPr>
      </p:pic>
      <p:sp>
        <p:nvSpPr>
          <p:cNvPr id="16" name="TextBox 15"/>
          <p:cNvSpPr txBox="1"/>
          <p:nvPr/>
        </p:nvSpPr>
        <p:spPr>
          <a:xfrm>
            <a:off x="2819400" y="3276600"/>
            <a:ext cx="3429000" cy="307777"/>
          </a:xfrm>
          <a:prstGeom prst="rect">
            <a:avLst/>
          </a:prstGeom>
          <a:noFill/>
        </p:spPr>
        <p:txBody>
          <a:bodyPr wrap="square" rtlCol="0">
            <a:spAutoFit/>
          </a:bodyPr>
          <a:lstStyle/>
          <a:p>
            <a:r>
              <a:rPr lang="en-US" sz="1400" dirty="0" smtClean="0"/>
              <a:t>locate this button on bar </a:t>
            </a:r>
            <a:r>
              <a:rPr lang="en-US" sz="1400" b="1" dirty="0" smtClean="0">
                <a:solidFill>
                  <a:srgbClr val="E46C0A"/>
                </a:solidFill>
              </a:rPr>
              <a:t>below slides</a:t>
            </a:r>
            <a:endParaRPr lang="en-US" sz="1400" b="1" dirty="0">
              <a:solidFill>
                <a:srgbClr val="E46C0A"/>
              </a:solidFill>
            </a:endParaRPr>
          </a:p>
        </p:txBody>
      </p:sp>
      <p:sp>
        <p:nvSpPr>
          <p:cNvPr id="18" name="TextBox 17"/>
          <p:cNvSpPr txBox="1"/>
          <p:nvPr/>
        </p:nvSpPr>
        <p:spPr>
          <a:xfrm>
            <a:off x="3048000" y="4300954"/>
            <a:ext cx="3200400" cy="307777"/>
          </a:xfrm>
          <a:prstGeom prst="rect">
            <a:avLst/>
          </a:prstGeom>
          <a:noFill/>
        </p:spPr>
        <p:txBody>
          <a:bodyPr wrap="square" rtlCol="0">
            <a:spAutoFit/>
          </a:bodyPr>
          <a:lstStyle/>
          <a:p>
            <a:r>
              <a:rPr lang="en-US" sz="1400" b="1" dirty="0" smtClean="0">
                <a:solidFill>
                  <a:srgbClr val="E46C0A"/>
                </a:solidFill>
              </a:rPr>
              <a:t>click </a:t>
            </a:r>
            <a:r>
              <a:rPr lang="en-US" sz="1400" dirty="0" smtClean="0"/>
              <a:t>to view slides in full screen</a:t>
            </a:r>
            <a:endParaRPr lang="en-US" sz="1400" dirty="0"/>
          </a:p>
        </p:txBody>
      </p:sp>
      <p:sp>
        <p:nvSpPr>
          <p:cNvPr id="19" name="Right Arrow 18"/>
          <p:cNvSpPr/>
          <p:nvPr/>
        </p:nvSpPr>
        <p:spPr>
          <a:xfrm rot="5400000">
            <a:off x="6539266" y="5929666"/>
            <a:ext cx="1002012" cy="549856"/>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963222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Screen shot 2011-01-05 at 1.54.09 PM.png"/>
          <p:cNvPicPr>
            <a:picLocks noChangeAspect="1"/>
          </p:cNvPicPr>
          <p:nvPr/>
        </p:nvPicPr>
        <p:blipFill>
          <a:blip r:embed="rId3"/>
          <a:stretch>
            <a:fillRect/>
          </a:stretch>
        </p:blipFill>
        <p:spPr>
          <a:xfrm>
            <a:off x="1905000" y="-15716"/>
            <a:ext cx="5698459" cy="6873716"/>
          </a:xfrm>
          <a:prstGeom prst="rect">
            <a:avLst/>
          </a:prstGeom>
          <a:ln w="25400">
            <a:solidFill>
              <a:schemeClr val="accent1"/>
            </a:solidFill>
          </a:ln>
          <a:effectLst>
            <a:outerShdw blurRad="330200" dist="139700" dir="20220000" algn="tl" rotWithShape="0">
              <a:srgbClr val="000000">
                <a:alpha val="43000"/>
              </a:srgbClr>
            </a:outerShdw>
          </a:effectLst>
        </p:spPr>
      </p:pic>
      <p:sp>
        <p:nvSpPr>
          <p:cNvPr id="5" name="Right Arrow 4"/>
          <p:cNvSpPr/>
          <p:nvPr/>
        </p:nvSpPr>
        <p:spPr>
          <a:xfrm>
            <a:off x="1244600" y="850900"/>
            <a:ext cx="1143000" cy="2667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438400" y="914400"/>
            <a:ext cx="3124200" cy="152400"/>
          </a:xfrm>
          <a:prstGeom prst="rect">
            <a:avLst/>
          </a:prstGeom>
          <a:solidFill>
            <a:srgbClr val="FFFF00">
              <a:alpha val="13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688338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Screen shot 2011-01-05 at 1.54.09 PM.png"/>
          <p:cNvPicPr>
            <a:picLocks noChangeAspect="1"/>
          </p:cNvPicPr>
          <p:nvPr/>
        </p:nvPicPr>
        <p:blipFill>
          <a:blip r:embed="rId3"/>
          <a:stretch>
            <a:fillRect/>
          </a:stretch>
        </p:blipFill>
        <p:spPr>
          <a:xfrm>
            <a:off x="1905000" y="-15716"/>
            <a:ext cx="5698459" cy="6873716"/>
          </a:xfrm>
          <a:prstGeom prst="rect">
            <a:avLst/>
          </a:prstGeom>
          <a:ln w="25400">
            <a:solidFill>
              <a:schemeClr val="accent1"/>
            </a:solidFill>
          </a:ln>
          <a:effectLst>
            <a:outerShdw blurRad="330200" dist="139700" dir="20220000" algn="tl" rotWithShape="0">
              <a:srgbClr val="000000">
                <a:alpha val="43000"/>
              </a:srgbClr>
            </a:outerShdw>
          </a:effectLst>
        </p:spPr>
      </p:pic>
      <p:sp>
        <p:nvSpPr>
          <p:cNvPr id="5" name="Right Arrow 4"/>
          <p:cNvSpPr/>
          <p:nvPr/>
        </p:nvSpPr>
        <p:spPr>
          <a:xfrm>
            <a:off x="1244600" y="1003300"/>
            <a:ext cx="1143000" cy="2667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438400" y="1066800"/>
            <a:ext cx="3124200" cy="152400"/>
          </a:xfrm>
          <a:prstGeom prst="rect">
            <a:avLst/>
          </a:prstGeom>
          <a:solidFill>
            <a:srgbClr val="FFFF00">
              <a:alpha val="13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688338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Screen shot 2011-01-05 at 1.54.09 PM.png"/>
          <p:cNvPicPr>
            <a:picLocks noChangeAspect="1"/>
          </p:cNvPicPr>
          <p:nvPr/>
        </p:nvPicPr>
        <p:blipFill>
          <a:blip r:embed="rId3"/>
          <a:stretch>
            <a:fillRect/>
          </a:stretch>
        </p:blipFill>
        <p:spPr>
          <a:xfrm>
            <a:off x="1905000" y="-15716"/>
            <a:ext cx="5698459" cy="6873716"/>
          </a:xfrm>
          <a:prstGeom prst="rect">
            <a:avLst/>
          </a:prstGeom>
          <a:ln w="25400">
            <a:solidFill>
              <a:schemeClr val="accent1"/>
            </a:solidFill>
          </a:ln>
          <a:effectLst>
            <a:outerShdw blurRad="330200" dist="139700" dir="20220000" algn="tl" rotWithShape="0">
              <a:srgbClr val="000000">
                <a:alpha val="43000"/>
              </a:srgbClr>
            </a:outerShdw>
          </a:effectLst>
        </p:spPr>
      </p:pic>
      <p:sp>
        <p:nvSpPr>
          <p:cNvPr id="5" name="Right Arrow 4"/>
          <p:cNvSpPr/>
          <p:nvPr/>
        </p:nvSpPr>
        <p:spPr>
          <a:xfrm>
            <a:off x="1244600" y="1536700"/>
            <a:ext cx="1143000" cy="2667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438400" y="1511300"/>
            <a:ext cx="4876800" cy="317500"/>
          </a:xfrm>
          <a:prstGeom prst="rect">
            <a:avLst/>
          </a:prstGeom>
          <a:solidFill>
            <a:srgbClr val="FFFF00">
              <a:alpha val="13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688338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Screen shot 2011-01-05 at 1.54.09 PM.png"/>
          <p:cNvPicPr>
            <a:picLocks noChangeAspect="1"/>
          </p:cNvPicPr>
          <p:nvPr/>
        </p:nvPicPr>
        <p:blipFill>
          <a:blip r:embed="rId3"/>
          <a:stretch>
            <a:fillRect/>
          </a:stretch>
        </p:blipFill>
        <p:spPr>
          <a:xfrm>
            <a:off x="1905000" y="-15716"/>
            <a:ext cx="5698459" cy="6873716"/>
          </a:xfrm>
          <a:prstGeom prst="rect">
            <a:avLst/>
          </a:prstGeom>
          <a:ln w="25400">
            <a:solidFill>
              <a:schemeClr val="accent1"/>
            </a:solidFill>
          </a:ln>
          <a:effectLst>
            <a:outerShdw blurRad="330200" dist="139700" dir="20220000" algn="tl" rotWithShape="0">
              <a:srgbClr val="000000">
                <a:alpha val="43000"/>
              </a:srgbClr>
            </a:outerShdw>
          </a:effectLst>
        </p:spPr>
      </p:pic>
      <p:sp>
        <p:nvSpPr>
          <p:cNvPr id="5" name="Right Arrow 4"/>
          <p:cNvSpPr/>
          <p:nvPr/>
        </p:nvSpPr>
        <p:spPr>
          <a:xfrm>
            <a:off x="1244600" y="2324100"/>
            <a:ext cx="1143000" cy="2667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451100" y="2362200"/>
            <a:ext cx="4940300" cy="228600"/>
          </a:xfrm>
          <a:prstGeom prst="rect">
            <a:avLst/>
          </a:prstGeom>
          <a:solidFill>
            <a:srgbClr val="FFFF00">
              <a:alpha val="13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688338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Screen shot 2011-01-05 at 1.54.09 PM.png"/>
          <p:cNvPicPr>
            <a:picLocks noChangeAspect="1"/>
          </p:cNvPicPr>
          <p:nvPr/>
        </p:nvPicPr>
        <p:blipFill>
          <a:blip r:embed="rId3"/>
          <a:stretch>
            <a:fillRect/>
          </a:stretch>
        </p:blipFill>
        <p:spPr>
          <a:xfrm>
            <a:off x="1905000" y="-15716"/>
            <a:ext cx="5698459" cy="6873716"/>
          </a:xfrm>
          <a:prstGeom prst="rect">
            <a:avLst/>
          </a:prstGeom>
          <a:ln w="25400">
            <a:solidFill>
              <a:schemeClr val="accent1"/>
            </a:solidFill>
          </a:ln>
          <a:effectLst>
            <a:outerShdw blurRad="330200" dist="139700" dir="20220000" algn="tl" rotWithShape="0">
              <a:srgbClr val="000000">
                <a:alpha val="43000"/>
              </a:srgbClr>
            </a:outerShdw>
          </a:effectLst>
        </p:spPr>
      </p:pic>
      <p:sp>
        <p:nvSpPr>
          <p:cNvPr id="5" name="Right Arrow 4"/>
          <p:cNvSpPr/>
          <p:nvPr/>
        </p:nvSpPr>
        <p:spPr>
          <a:xfrm>
            <a:off x="1244600" y="2616200"/>
            <a:ext cx="1143000" cy="2667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438400" y="2667000"/>
            <a:ext cx="5029200" cy="1803400"/>
          </a:xfrm>
          <a:prstGeom prst="rect">
            <a:avLst/>
          </a:prstGeom>
          <a:solidFill>
            <a:srgbClr val="FFFF00">
              <a:alpha val="13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688338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Screen shot 2011-01-05 at 1.54.09 PM.png"/>
          <p:cNvPicPr>
            <a:picLocks noChangeAspect="1"/>
          </p:cNvPicPr>
          <p:nvPr/>
        </p:nvPicPr>
        <p:blipFill>
          <a:blip r:embed="rId3"/>
          <a:stretch>
            <a:fillRect/>
          </a:stretch>
        </p:blipFill>
        <p:spPr>
          <a:xfrm>
            <a:off x="1905000" y="-15716"/>
            <a:ext cx="5698459" cy="6873716"/>
          </a:xfrm>
          <a:prstGeom prst="rect">
            <a:avLst/>
          </a:prstGeom>
          <a:ln w="25400">
            <a:solidFill>
              <a:schemeClr val="accent1"/>
            </a:solidFill>
          </a:ln>
          <a:effectLst>
            <a:outerShdw blurRad="330200" dist="139700" dir="20220000" algn="tl" rotWithShape="0">
              <a:srgbClr val="000000">
                <a:alpha val="43000"/>
              </a:srgbClr>
            </a:outerShdw>
          </a:effectLst>
        </p:spPr>
      </p:pic>
      <p:sp>
        <p:nvSpPr>
          <p:cNvPr id="5" name="Right Arrow 4"/>
          <p:cNvSpPr/>
          <p:nvPr/>
        </p:nvSpPr>
        <p:spPr>
          <a:xfrm>
            <a:off x="1244600" y="5118100"/>
            <a:ext cx="1143000" cy="2667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451100" y="5181600"/>
            <a:ext cx="4495800" cy="177800"/>
          </a:xfrm>
          <a:prstGeom prst="rect">
            <a:avLst/>
          </a:prstGeom>
          <a:solidFill>
            <a:srgbClr val="FFFF00">
              <a:alpha val="13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688338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85800"/>
            <a:ext cx="6457950" cy="758732"/>
          </a:xfrm>
        </p:spPr>
        <p:txBody>
          <a:bodyPr>
            <a:normAutofit fontScale="90000"/>
          </a:bodyPr>
          <a:lstStyle/>
          <a:p>
            <a:r>
              <a:rPr lang="en-US" b="1" dirty="0" smtClean="0"/>
              <a:t>Documentation Tips </a:t>
            </a:r>
            <a:br>
              <a:rPr lang="en-US" b="1" dirty="0" smtClean="0"/>
            </a:br>
            <a:endParaRPr lang="en-US" b="1" dirty="0"/>
          </a:p>
        </p:txBody>
      </p:sp>
      <p:sp>
        <p:nvSpPr>
          <p:cNvPr id="3" name="Content Placeholder 2"/>
          <p:cNvSpPr>
            <a:spLocks noGrp="1"/>
          </p:cNvSpPr>
          <p:nvPr>
            <p:ph idx="1"/>
          </p:nvPr>
        </p:nvSpPr>
        <p:spPr>
          <a:xfrm>
            <a:off x="3352800" y="2590800"/>
            <a:ext cx="4572000" cy="3048000"/>
          </a:xfrm>
        </p:spPr>
        <p:txBody>
          <a:bodyPr>
            <a:normAutofit/>
          </a:bodyPr>
          <a:lstStyle/>
          <a:p>
            <a:pPr>
              <a:spcAft>
                <a:spcPts val="1200"/>
              </a:spcAft>
              <a:buSzPct val="80000"/>
            </a:pPr>
            <a:r>
              <a:rPr lang="en-US" sz="2200" dirty="0" smtClean="0"/>
              <a:t>Notes must be descriptive</a:t>
            </a:r>
          </a:p>
          <a:p>
            <a:pPr>
              <a:spcAft>
                <a:spcPts val="1200"/>
              </a:spcAft>
              <a:buSzPct val="80000"/>
            </a:pPr>
            <a:r>
              <a:rPr lang="en-US" sz="2200" dirty="0" smtClean="0"/>
              <a:t>Be objective and positive</a:t>
            </a:r>
          </a:p>
          <a:p>
            <a:pPr>
              <a:spcAft>
                <a:spcPts val="1200"/>
              </a:spcAft>
              <a:buSzPct val="80000"/>
            </a:pPr>
            <a:r>
              <a:rPr lang="en-US" sz="2200" dirty="0" smtClean="0"/>
              <a:t>Indicate what outcomes &amp; goals were addressed</a:t>
            </a:r>
          </a:p>
        </p:txBody>
      </p:sp>
      <p:pic>
        <p:nvPicPr>
          <p:cNvPr id="10243" name="Picture 3"/>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676400" y="2248627"/>
            <a:ext cx="1905000" cy="2856773"/>
          </a:xfrm>
          <a:prstGeom prst="rect">
            <a:avLst/>
          </a:prstGeom>
          <a:noFill/>
          <a:ln w="25400">
            <a:solidFill>
              <a:schemeClr val="accent2"/>
            </a:solidFill>
          </a:ln>
          <a:effectLst>
            <a:outerShdw blurRad="247650" dist="50800" dir="11160000" algn="tl" rotWithShape="0">
              <a:srgbClr val="000000">
                <a:alpha val="43000"/>
              </a:srgbClr>
            </a:outerShdw>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Lst>
        </p:spPr>
      </p:pic>
      <p:pic>
        <p:nvPicPr>
          <p:cNvPr id="6" name="Picture 5" descr="dana.png"/>
          <p:cNvPicPr>
            <a:picLocks noChangeAspect="1"/>
          </p:cNvPicPr>
          <p:nvPr/>
        </p:nvPicPr>
        <p:blipFill>
          <a:blip r:embed="rId4" cstate="print"/>
          <a:stretch>
            <a:fillRect/>
          </a:stretch>
        </p:blipFill>
        <p:spPr>
          <a:xfrm>
            <a:off x="1" y="0"/>
            <a:ext cx="937868" cy="1219200"/>
          </a:xfrm>
          <a:prstGeom prst="rect">
            <a:avLst/>
          </a:prstGeom>
          <a:ln w="25400">
            <a:solidFill>
              <a:schemeClr val="accent2"/>
            </a:solidFill>
          </a:ln>
        </p:spPr>
      </p:pic>
      <p:pic>
        <p:nvPicPr>
          <p:cNvPr id="7" name="Picture 6" descr="500px-Speaker_Icon_svg.gif"/>
          <p:cNvPicPr>
            <a:picLocks noChangeAspect="1"/>
          </p:cNvPicPr>
          <p:nvPr/>
        </p:nvPicPr>
        <p:blipFill>
          <a:blip r:embed="rId5" cstate="print"/>
          <a:stretch>
            <a:fillRect/>
          </a:stretch>
        </p:blipFill>
        <p:spPr>
          <a:xfrm>
            <a:off x="323850" y="1231900"/>
            <a:ext cx="285750" cy="285750"/>
          </a:xfrm>
          <a:prstGeom prst="rect">
            <a:avLst/>
          </a:prstGeom>
        </p:spPr>
      </p:pic>
      <p:sp>
        <p:nvSpPr>
          <p:cNvPr id="8" name="Title 1"/>
          <p:cNvSpPr txBox="1">
            <a:spLocks/>
          </p:cNvSpPr>
          <p:nvPr/>
        </p:nvSpPr>
        <p:spPr>
          <a:xfrm>
            <a:off x="3352800" y="2092044"/>
            <a:ext cx="2895599" cy="498756"/>
          </a:xfrm>
          <a:prstGeom prst="rect">
            <a:avLst/>
          </a:prstGeom>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accent1"/>
                </a:solidFill>
                <a:effectLst/>
                <a:uLnTx/>
                <a:uFillTx/>
                <a:latin typeface="+mj-lt"/>
                <a:ea typeface="+mj-ea"/>
                <a:cs typeface="+mj-cs"/>
              </a:rPr>
              <a:t>Contact Notes</a:t>
            </a:r>
            <a:endParaRPr kumimoji="0" lang="en-US" sz="2400" b="1" i="0" u="none" strike="noStrike" kern="1200" cap="none" spc="0" normalizeH="0" baseline="0" noProof="0" dirty="0">
              <a:ln>
                <a:noFill/>
              </a:ln>
              <a:solidFill>
                <a:schemeClr val="accent1"/>
              </a:solidFill>
              <a:effectLst/>
              <a:uLnTx/>
              <a:uFillTx/>
              <a:latin typeface="+mj-lt"/>
              <a:ea typeface="+mj-ea"/>
              <a:cs typeface="+mj-c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494585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85800"/>
            <a:ext cx="6457950" cy="758732"/>
          </a:xfrm>
        </p:spPr>
        <p:txBody>
          <a:bodyPr>
            <a:normAutofit fontScale="90000"/>
          </a:bodyPr>
          <a:lstStyle/>
          <a:p>
            <a:r>
              <a:rPr lang="en-US" b="1" dirty="0" smtClean="0"/>
              <a:t>Documentation Tips </a:t>
            </a:r>
            <a:br>
              <a:rPr lang="en-US" b="1" dirty="0" smtClean="0"/>
            </a:br>
            <a:endParaRPr lang="en-US" b="1" dirty="0"/>
          </a:p>
        </p:txBody>
      </p:sp>
      <p:sp>
        <p:nvSpPr>
          <p:cNvPr id="3" name="Content Placeholder 2"/>
          <p:cNvSpPr>
            <a:spLocks noGrp="1"/>
          </p:cNvSpPr>
          <p:nvPr>
            <p:ph idx="1"/>
          </p:nvPr>
        </p:nvSpPr>
        <p:spPr>
          <a:xfrm>
            <a:off x="3352800" y="2438400"/>
            <a:ext cx="5562600" cy="3200400"/>
          </a:xfrm>
        </p:spPr>
        <p:txBody>
          <a:bodyPr>
            <a:normAutofit lnSpcReduction="10000"/>
          </a:bodyPr>
          <a:lstStyle/>
          <a:p>
            <a:pPr>
              <a:spcAft>
                <a:spcPts val="1200"/>
              </a:spcAft>
              <a:buSzPct val="80000"/>
            </a:pPr>
            <a:r>
              <a:rPr lang="en-US" sz="2200" dirty="0" smtClean="0"/>
              <a:t>Provide information about how the </a:t>
            </a:r>
            <a:r>
              <a:rPr lang="en-US" sz="2200" b="1" dirty="0" smtClean="0"/>
              <a:t>parent/caregiver</a:t>
            </a:r>
            <a:r>
              <a:rPr lang="en-US" sz="2200" dirty="0" smtClean="0"/>
              <a:t>  participated during visit</a:t>
            </a:r>
          </a:p>
          <a:p>
            <a:pPr>
              <a:spcAft>
                <a:spcPts val="1200"/>
              </a:spcAft>
              <a:buSzPct val="80000"/>
            </a:pPr>
            <a:r>
              <a:rPr lang="en-US" sz="2200" dirty="0" smtClean="0"/>
              <a:t>Include the </a:t>
            </a:r>
            <a:r>
              <a:rPr lang="en-US" sz="2200" b="1" dirty="0" smtClean="0"/>
              <a:t>child’s activities and responses</a:t>
            </a:r>
            <a:r>
              <a:rPr lang="en-US" sz="2200" dirty="0" smtClean="0"/>
              <a:t> in specific terms</a:t>
            </a:r>
          </a:p>
          <a:p>
            <a:pPr>
              <a:spcAft>
                <a:spcPts val="1200"/>
              </a:spcAft>
              <a:buSzPct val="80000"/>
            </a:pPr>
            <a:r>
              <a:rPr lang="en-US" sz="2200" dirty="0" smtClean="0"/>
              <a:t>Avoid general statements such as “progressing”</a:t>
            </a:r>
          </a:p>
        </p:txBody>
      </p:sp>
      <p:pic>
        <p:nvPicPr>
          <p:cNvPr id="6" name="Picture 5" descr="dana.png"/>
          <p:cNvPicPr>
            <a:picLocks noChangeAspect="1"/>
          </p:cNvPicPr>
          <p:nvPr/>
        </p:nvPicPr>
        <p:blipFill>
          <a:blip r:embed="rId3" cstate="print"/>
          <a:stretch>
            <a:fillRect/>
          </a:stretch>
        </p:blipFill>
        <p:spPr>
          <a:xfrm>
            <a:off x="1" y="0"/>
            <a:ext cx="937868" cy="1219200"/>
          </a:xfrm>
          <a:prstGeom prst="rect">
            <a:avLst/>
          </a:prstGeom>
          <a:ln w="25400">
            <a:solidFill>
              <a:schemeClr val="accent2"/>
            </a:solidFill>
          </a:ln>
        </p:spPr>
      </p:pic>
      <p:pic>
        <p:nvPicPr>
          <p:cNvPr id="7" name="Picture 6" descr="500px-Speaker_Icon_svg.gif"/>
          <p:cNvPicPr>
            <a:picLocks noChangeAspect="1"/>
          </p:cNvPicPr>
          <p:nvPr/>
        </p:nvPicPr>
        <p:blipFill>
          <a:blip r:embed="rId4" cstate="print"/>
          <a:stretch>
            <a:fillRect/>
          </a:stretch>
        </p:blipFill>
        <p:spPr>
          <a:xfrm>
            <a:off x="323850" y="1231900"/>
            <a:ext cx="285750" cy="285750"/>
          </a:xfrm>
          <a:prstGeom prst="rect">
            <a:avLst/>
          </a:prstGeom>
        </p:spPr>
      </p:pic>
      <p:sp>
        <p:nvSpPr>
          <p:cNvPr id="8" name="Title 1"/>
          <p:cNvSpPr txBox="1">
            <a:spLocks/>
          </p:cNvSpPr>
          <p:nvPr/>
        </p:nvSpPr>
        <p:spPr>
          <a:xfrm>
            <a:off x="3683000" y="1905000"/>
            <a:ext cx="2895599" cy="498756"/>
          </a:xfrm>
          <a:prstGeom prst="rect">
            <a:avLst/>
          </a:prstGeom>
        </p:spPr>
        <p:txBody>
          <a:bodyPr vert="horz" lIns="91440" tIns="45720" rIns="91440" bIns="45720" rtlCol="0" anchor="b" anchorCtr="0">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accent1"/>
                </a:solidFill>
                <a:effectLst/>
                <a:uLnTx/>
                <a:uFillTx/>
                <a:latin typeface="+mj-lt"/>
                <a:ea typeface="+mj-ea"/>
                <a:cs typeface="+mj-cs"/>
              </a:rPr>
              <a:t>Be Specific</a:t>
            </a:r>
            <a:endParaRPr kumimoji="0" lang="en-US" sz="2400" b="1" i="0" u="none" strike="noStrike" kern="1200" cap="none" spc="0" normalizeH="0" baseline="0" noProof="0" dirty="0">
              <a:ln>
                <a:noFill/>
              </a:ln>
              <a:solidFill>
                <a:schemeClr val="accent1"/>
              </a:solidFill>
              <a:effectLst/>
              <a:uLnTx/>
              <a:uFillTx/>
              <a:latin typeface="+mj-lt"/>
              <a:ea typeface="+mj-ea"/>
              <a:cs typeface="+mj-cs"/>
            </a:endParaRPr>
          </a:p>
        </p:txBody>
      </p:sp>
      <p:pic>
        <p:nvPicPr>
          <p:cNvPr id="2050" name="Picture 2" descr="C:\Users\D Childress\Pictures\Photos\HVs\Parents &amp; child with shaving cream in high chair.bmp"/>
          <p:cNvPicPr>
            <a:picLocks noChangeAspect="1" noChangeArrowheads="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9600" y="2235200"/>
            <a:ext cx="2438400" cy="3251200"/>
          </a:xfrm>
          <a:prstGeom prst="rect">
            <a:avLst/>
          </a:prstGeom>
          <a:noFill/>
          <a:ln w="25400">
            <a:solidFill>
              <a:schemeClr val="accent1"/>
            </a:solidFill>
          </a:ln>
          <a:effectLst>
            <a:outerShdw blurRad="206375" dist="139700" dir="11460000" algn="tl" rotWithShape="0">
              <a:srgbClr val="000000">
                <a:alpha val="43000"/>
              </a:srgbClr>
            </a:outerShdw>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621817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0" y="2667000"/>
            <a:ext cx="5257800" cy="2286000"/>
          </a:xfrm>
        </p:spPr>
        <p:txBody>
          <a:bodyPr>
            <a:normAutofit fontScale="92500"/>
          </a:bodyPr>
          <a:lstStyle/>
          <a:p>
            <a:pPr>
              <a:buSzPct val="87000"/>
            </a:pPr>
            <a:r>
              <a:rPr lang="en-US" dirty="0" smtClean="0"/>
              <a:t>How family activities </a:t>
            </a:r>
            <a:r>
              <a:rPr lang="en-US" dirty="0"/>
              <a:t>&amp; routines were </a:t>
            </a:r>
            <a:r>
              <a:rPr lang="en-US" dirty="0" smtClean="0"/>
              <a:t>incorporated</a:t>
            </a:r>
          </a:p>
          <a:p>
            <a:pPr>
              <a:buSzPct val="87000"/>
            </a:pPr>
            <a:r>
              <a:rPr lang="en-US" dirty="0" smtClean="0"/>
              <a:t>How you coached the family</a:t>
            </a:r>
          </a:p>
          <a:p>
            <a:pPr>
              <a:buSzPct val="87000"/>
            </a:pPr>
            <a:r>
              <a:rPr lang="en-US" dirty="0"/>
              <a:t>S</a:t>
            </a:r>
            <a:r>
              <a:rPr lang="en-US" dirty="0" smtClean="0"/>
              <a:t>trategies parent will try between visits</a:t>
            </a:r>
          </a:p>
          <a:p>
            <a:pPr marL="0" indent="0">
              <a:buNone/>
            </a:pPr>
            <a:endParaRPr lang="en-US" dirty="0" smtClean="0"/>
          </a:p>
          <a:p>
            <a:pPr marL="0" indent="0">
              <a:buNone/>
            </a:pPr>
            <a:endParaRPr lang="en-US" dirty="0"/>
          </a:p>
        </p:txBody>
      </p:sp>
      <p:sp>
        <p:nvSpPr>
          <p:cNvPr id="8" name="Title 1"/>
          <p:cNvSpPr txBox="1">
            <a:spLocks/>
          </p:cNvSpPr>
          <p:nvPr/>
        </p:nvSpPr>
        <p:spPr>
          <a:xfrm>
            <a:off x="3759201" y="2168244"/>
            <a:ext cx="2133599" cy="498756"/>
          </a:xfrm>
          <a:prstGeom prst="rect">
            <a:avLst/>
          </a:prstGeom>
        </p:spPr>
        <p:txBody>
          <a:bodyPr vert="horz" lIns="91440" tIns="45720" rIns="91440" bIns="45720" rtlCol="0" anchor="b" anchorCtr="0">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accent1"/>
                </a:solidFill>
                <a:effectLst/>
                <a:uLnTx/>
                <a:uFillTx/>
                <a:latin typeface="+mj-lt"/>
                <a:ea typeface="+mj-ea"/>
                <a:cs typeface="+mj-cs"/>
              </a:rPr>
              <a:t>Describe</a:t>
            </a:r>
            <a:endParaRPr kumimoji="0" lang="en-US" sz="2400" b="1" i="0" u="none" strike="noStrike" kern="1200" cap="none" spc="0" normalizeH="0" baseline="0" noProof="0" dirty="0">
              <a:ln>
                <a:noFill/>
              </a:ln>
              <a:solidFill>
                <a:schemeClr val="accent1"/>
              </a:solidFill>
              <a:effectLst/>
              <a:uLnTx/>
              <a:uFillTx/>
              <a:latin typeface="+mj-lt"/>
              <a:ea typeface="+mj-ea"/>
              <a:cs typeface="+mj-cs"/>
            </a:endParaRPr>
          </a:p>
        </p:txBody>
      </p:sp>
      <p:sp>
        <p:nvSpPr>
          <p:cNvPr id="14" name="Title 1"/>
          <p:cNvSpPr>
            <a:spLocks noGrp="1"/>
          </p:cNvSpPr>
          <p:nvPr>
            <p:ph type="title"/>
          </p:nvPr>
        </p:nvSpPr>
        <p:spPr>
          <a:xfrm>
            <a:off x="1524000" y="685800"/>
            <a:ext cx="6457950" cy="758732"/>
          </a:xfrm>
        </p:spPr>
        <p:txBody>
          <a:bodyPr>
            <a:normAutofit fontScale="90000"/>
          </a:bodyPr>
          <a:lstStyle/>
          <a:p>
            <a:r>
              <a:rPr lang="en-US" b="1" dirty="0" smtClean="0"/>
              <a:t>Documentation Tips </a:t>
            </a:r>
            <a:br>
              <a:rPr lang="en-US" b="1" dirty="0" smtClean="0"/>
            </a:br>
            <a:endParaRPr lang="en-US" b="1" dirty="0"/>
          </a:p>
        </p:txBody>
      </p:sp>
      <p:pic>
        <p:nvPicPr>
          <p:cNvPr id="15" name="Picture 14" descr="dana.png"/>
          <p:cNvPicPr>
            <a:picLocks noChangeAspect="1"/>
          </p:cNvPicPr>
          <p:nvPr/>
        </p:nvPicPr>
        <p:blipFill>
          <a:blip r:embed="rId3" cstate="print"/>
          <a:stretch>
            <a:fillRect/>
          </a:stretch>
        </p:blipFill>
        <p:spPr>
          <a:xfrm>
            <a:off x="1" y="0"/>
            <a:ext cx="937868" cy="1219200"/>
          </a:xfrm>
          <a:prstGeom prst="rect">
            <a:avLst/>
          </a:prstGeom>
          <a:ln w="25400">
            <a:solidFill>
              <a:schemeClr val="accent2"/>
            </a:solidFill>
          </a:ln>
        </p:spPr>
      </p:pic>
      <p:pic>
        <p:nvPicPr>
          <p:cNvPr id="16" name="Picture 15" descr="500px-Speaker_Icon_svg.gif"/>
          <p:cNvPicPr>
            <a:picLocks noChangeAspect="1"/>
          </p:cNvPicPr>
          <p:nvPr/>
        </p:nvPicPr>
        <p:blipFill>
          <a:blip r:embed="rId4" cstate="print"/>
          <a:stretch>
            <a:fillRect/>
          </a:stretch>
        </p:blipFill>
        <p:spPr>
          <a:xfrm>
            <a:off x="323850" y="1231900"/>
            <a:ext cx="285750" cy="285750"/>
          </a:xfrm>
          <a:prstGeom prst="rect">
            <a:avLst/>
          </a:prstGeom>
        </p:spPr>
      </p:pic>
      <p:pic>
        <p:nvPicPr>
          <p:cNvPr id="9" name="Picture 8" descr="babysink.png"/>
          <p:cNvPicPr>
            <a:picLocks noChangeAspect="1"/>
          </p:cNvPicPr>
          <p:nvPr/>
        </p:nvPicPr>
        <p:blipFill>
          <a:blip r:embed="rId5"/>
          <a:stretch>
            <a:fillRect/>
          </a:stretch>
        </p:blipFill>
        <p:spPr>
          <a:xfrm>
            <a:off x="718972" y="2590800"/>
            <a:ext cx="2481428" cy="2327143"/>
          </a:xfrm>
          <a:prstGeom prst="rect">
            <a:avLst/>
          </a:prstGeom>
          <a:ln w="25400">
            <a:solidFill>
              <a:schemeClr val="accent1"/>
            </a:solidFill>
          </a:ln>
          <a:effectLst>
            <a:outerShdw blurRad="400050" dist="215900" dir="11700000" algn="tl" rotWithShape="0">
              <a:srgbClr val="000000">
                <a:alpha val="43000"/>
              </a:srgbClr>
            </a:outerShdw>
          </a:effec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9439804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590800"/>
            <a:ext cx="4876800" cy="2895599"/>
          </a:xfrm>
        </p:spPr>
        <p:txBody>
          <a:bodyPr>
            <a:normAutofit/>
          </a:bodyPr>
          <a:lstStyle/>
          <a:p>
            <a:pPr marL="0" indent="0">
              <a:buNone/>
            </a:pPr>
            <a:r>
              <a:rPr lang="en-US" sz="2800" b="1" dirty="0" smtClean="0">
                <a:solidFill>
                  <a:srgbClr val="2C7C9F"/>
                </a:solidFill>
              </a:rPr>
              <a:t>EI Record</a:t>
            </a:r>
          </a:p>
          <a:p>
            <a:pPr marL="336550" lvl="1" indent="0">
              <a:buNone/>
            </a:pPr>
            <a:r>
              <a:rPr lang="en-US" b="1" dirty="0" smtClean="0"/>
              <a:t>Include clear documentation of</a:t>
            </a:r>
            <a:endParaRPr lang="en-US" sz="1400" b="1" dirty="0" smtClean="0"/>
          </a:p>
          <a:p>
            <a:pPr lvl="1">
              <a:buClr>
                <a:schemeClr val="accent1">
                  <a:lumMod val="60000"/>
                  <a:lumOff val="40000"/>
                </a:schemeClr>
              </a:buClr>
              <a:buSzPct val="87000"/>
            </a:pPr>
            <a:r>
              <a:rPr lang="en-US" dirty="0"/>
              <a:t>P</a:t>
            </a:r>
            <a:r>
              <a:rPr lang="en-US" dirty="0" smtClean="0"/>
              <a:t>rovider </a:t>
            </a:r>
            <a:r>
              <a:rPr lang="en-US" dirty="0"/>
              <a:t>C</a:t>
            </a:r>
            <a:r>
              <a:rPr lang="en-US" dirty="0" smtClean="0"/>
              <a:t>hoice</a:t>
            </a:r>
          </a:p>
          <a:p>
            <a:pPr lvl="1">
              <a:buClr>
                <a:schemeClr val="accent1">
                  <a:lumMod val="60000"/>
                  <a:lumOff val="40000"/>
                </a:schemeClr>
              </a:buClr>
              <a:buSzPct val="87000"/>
            </a:pPr>
            <a:r>
              <a:rPr lang="en-US" dirty="0" smtClean="0"/>
              <a:t>Medical </a:t>
            </a:r>
            <a:r>
              <a:rPr lang="en-US" dirty="0"/>
              <a:t>N</a:t>
            </a:r>
            <a:r>
              <a:rPr lang="en-US" dirty="0" smtClean="0"/>
              <a:t>ecessity</a:t>
            </a:r>
          </a:p>
          <a:p>
            <a:pPr lvl="1">
              <a:buClr>
                <a:schemeClr val="accent1">
                  <a:lumMod val="60000"/>
                  <a:lumOff val="40000"/>
                </a:schemeClr>
              </a:buClr>
              <a:buSzPct val="87000"/>
            </a:pPr>
            <a:r>
              <a:rPr lang="en-US" dirty="0" err="1" smtClean="0"/>
              <a:t>Payor</a:t>
            </a:r>
            <a:r>
              <a:rPr lang="en-US" dirty="0" smtClean="0"/>
              <a:t> of </a:t>
            </a:r>
            <a:r>
              <a:rPr lang="en-US" dirty="0"/>
              <a:t>L</a:t>
            </a:r>
            <a:r>
              <a:rPr lang="en-US" dirty="0" smtClean="0"/>
              <a:t>ast </a:t>
            </a:r>
            <a:r>
              <a:rPr lang="en-US" dirty="0"/>
              <a:t>R</a:t>
            </a:r>
            <a:r>
              <a:rPr lang="en-US" dirty="0" smtClean="0"/>
              <a:t>esort</a:t>
            </a:r>
          </a:p>
          <a:p>
            <a:pPr marL="0" indent="0">
              <a:buNone/>
            </a:pPr>
            <a:endParaRPr lang="en-US" dirty="0"/>
          </a:p>
          <a:p>
            <a:endParaRPr lang="en-US" dirty="0" smtClean="0"/>
          </a:p>
        </p:txBody>
      </p:sp>
      <p:sp>
        <p:nvSpPr>
          <p:cNvPr id="9" name="Title 1"/>
          <p:cNvSpPr txBox="1">
            <a:spLocks/>
          </p:cNvSpPr>
          <p:nvPr/>
        </p:nvSpPr>
        <p:spPr>
          <a:xfrm>
            <a:off x="1524000" y="685800"/>
            <a:ext cx="6457950" cy="758732"/>
          </a:xfrm>
          <a:prstGeom prst="rect">
            <a:avLst/>
          </a:prstGeom>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smtClean="0">
                <a:ln>
                  <a:noFill/>
                </a:ln>
                <a:solidFill>
                  <a:schemeClr val="accent1"/>
                </a:solidFill>
                <a:effectLst/>
                <a:uLnTx/>
                <a:uFillTx/>
                <a:latin typeface="+mj-lt"/>
                <a:ea typeface="+mj-ea"/>
                <a:cs typeface="+mj-cs"/>
              </a:rPr>
              <a:t>Documentation Tips </a:t>
            </a:r>
            <a:br>
              <a:rPr kumimoji="0" lang="en-US" sz="4100" b="1" i="0" u="none" strike="noStrike" kern="1200" cap="none" spc="0" normalizeH="0" baseline="0" noProof="0" smtClean="0">
                <a:ln>
                  <a:noFill/>
                </a:ln>
                <a:solidFill>
                  <a:schemeClr val="accent1"/>
                </a:solidFill>
                <a:effectLst/>
                <a:uLnTx/>
                <a:uFillTx/>
                <a:latin typeface="+mj-lt"/>
                <a:ea typeface="+mj-ea"/>
                <a:cs typeface="+mj-cs"/>
              </a:rPr>
            </a:br>
            <a:endParaRPr kumimoji="0" lang="en-US" sz="4100" b="1" i="0" u="none" strike="noStrike" kern="1200" cap="none" spc="0" normalizeH="0" baseline="0" noProof="0" dirty="0">
              <a:ln>
                <a:noFill/>
              </a:ln>
              <a:solidFill>
                <a:schemeClr val="accent1"/>
              </a:solidFill>
              <a:effectLst/>
              <a:uLnTx/>
              <a:uFillTx/>
              <a:latin typeface="+mj-lt"/>
              <a:ea typeface="+mj-ea"/>
              <a:cs typeface="+mj-cs"/>
            </a:endParaRPr>
          </a:p>
        </p:txBody>
      </p:sp>
      <p:pic>
        <p:nvPicPr>
          <p:cNvPr id="10" name="Picture 9" descr="dana.png"/>
          <p:cNvPicPr>
            <a:picLocks noChangeAspect="1"/>
          </p:cNvPicPr>
          <p:nvPr/>
        </p:nvPicPr>
        <p:blipFill>
          <a:blip r:embed="rId3" cstate="print"/>
          <a:stretch>
            <a:fillRect/>
          </a:stretch>
        </p:blipFill>
        <p:spPr>
          <a:xfrm>
            <a:off x="1" y="0"/>
            <a:ext cx="937868" cy="1219200"/>
          </a:xfrm>
          <a:prstGeom prst="rect">
            <a:avLst/>
          </a:prstGeom>
          <a:ln w="25400">
            <a:solidFill>
              <a:schemeClr val="accent2"/>
            </a:solidFill>
          </a:ln>
        </p:spPr>
      </p:pic>
      <p:pic>
        <p:nvPicPr>
          <p:cNvPr id="11" name="Picture 10" descr="500px-Speaker_Icon_svg.gif"/>
          <p:cNvPicPr>
            <a:picLocks noChangeAspect="1"/>
          </p:cNvPicPr>
          <p:nvPr/>
        </p:nvPicPr>
        <p:blipFill>
          <a:blip r:embed="rId4" cstate="print"/>
          <a:stretch>
            <a:fillRect/>
          </a:stretch>
        </p:blipFill>
        <p:spPr>
          <a:xfrm>
            <a:off x="323850" y="1231900"/>
            <a:ext cx="285750" cy="285750"/>
          </a:xfrm>
          <a:prstGeom prst="rect">
            <a:avLst/>
          </a:prstGeom>
        </p:spPr>
      </p:pic>
      <p:pic>
        <p:nvPicPr>
          <p:cNvPr id="1027" name="Picture 1"/>
          <p:cNvPicPr>
            <a:picLocks noChangeAspect="1" noChangeArrowheads="1"/>
          </p:cNvPicPr>
          <p:nvPr/>
        </p:nvPicPr>
        <p:blipFill>
          <a:blip r:embed="rId5"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01184" y="2514600"/>
            <a:ext cx="2457015" cy="2438400"/>
          </a:xfrm>
          <a:prstGeom prst="rect">
            <a:avLst/>
          </a:prstGeom>
          <a:noFill/>
          <a:ln w="25400">
            <a:solidFill>
              <a:schemeClr val="accent1"/>
            </a:solidFill>
          </a:ln>
          <a:effectLst>
            <a:outerShdw blurRad="180975" dist="165100" dir="1980000" algn="tl" rotWithShape="0">
              <a:srgbClr val="000000">
                <a:alpha val="43000"/>
              </a:srgbClr>
            </a:outerShdw>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46730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 name="Picture 13" descr="blank-image-7.jpg"/>
          <p:cNvPicPr>
            <a:picLocks noChangeAspect="1"/>
          </p:cNvPicPr>
          <p:nvPr/>
        </p:nvPicPr>
        <p:blipFill>
          <a:blip r:embed="rId3" cstate="print"/>
          <a:stretch>
            <a:fillRect/>
          </a:stretch>
        </p:blipFill>
        <p:spPr>
          <a:xfrm>
            <a:off x="4343400" y="2438400"/>
            <a:ext cx="3886200" cy="2578608"/>
          </a:xfrm>
          <a:prstGeom prst="rect">
            <a:avLst/>
          </a:prstGeom>
          <a:ln w="25400">
            <a:solidFill>
              <a:schemeClr val="accent2"/>
            </a:solidFill>
          </a:ln>
          <a:effectLst>
            <a:outerShdw blurRad="358775" dist="50800" dir="9720000" algn="tl" rotWithShape="0">
              <a:srgbClr val="000000">
                <a:alpha val="43000"/>
              </a:srgbClr>
            </a:outerShdw>
          </a:effectLst>
        </p:spPr>
      </p:pic>
      <p:sp>
        <p:nvSpPr>
          <p:cNvPr id="4" name="Title 3"/>
          <p:cNvSpPr>
            <a:spLocks noGrp="1"/>
          </p:cNvSpPr>
          <p:nvPr>
            <p:ph type="title"/>
          </p:nvPr>
        </p:nvSpPr>
        <p:spPr/>
        <p:txBody>
          <a:bodyPr/>
          <a:lstStyle/>
          <a:p>
            <a:r>
              <a:rPr lang="en-US" b="1" dirty="0" smtClean="0"/>
              <a:t>Your Feedback</a:t>
            </a:r>
            <a:endParaRPr lang="en-US" b="1" dirty="0"/>
          </a:p>
        </p:txBody>
      </p:sp>
      <p:pic>
        <p:nvPicPr>
          <p:cNvPr id="6" name="Picture 5" descr="dana.png"/>
          <p:cNvPicPr>
            <a:picLocks noChangeAspect="1"/>
          </p:cNvPicPr>
          <p:nvPr/>
        </p:nvPicPr>
        <p:blipFill>
          <a:blip r:embed="rId4" cstate="print"/>
          <a:stretch>
            <a:fillRect/>
          </a:stretch>
        </p:blipFill>
        <p:spPr>
          <a:xfrm>
            <a:off x="1" y="0"/>
            <a:ext cx="937868" cy="1219200"/>
          </a:xfrm>
          <a:prstGeom prst="rect">
            <a:avLst/>
          </a:prstGeom>
          <a:ln w="25400">
            <a:solidFill>
              <a:schemeClr val="accent2"/>
            </a:solidFill>
          </a:ln>
        </p:spPr>
      </p:pic>
      <p:pic>
        <p:nvPicPr>
          <p:cNvPr id="13" name="Picture 12" descr="500px-Speaker_Icon_svg.gif"/>
          <p:cNvPicPr>
            <a:picLocks noChangeAspect="1"/>
          </p:cNvPicPr>
          <p:nvPr/>
        </p:nvPicPr>
        <p:blipFill>
          <a:blip r:embed="rId5" cstate="print"/>
          <a:stretch>
            <a:fillRect/>
          </a:stretch>
        </p:blipFill>
        <p:spPr>
          <a:xfrm>
            <a:off x="323850" y="1231900"/>
            <a:ext cx="285750" cy="285750"/>
          </a:xfrm>
          <a:prstGeom prst="rect">
            <a:avLst/>
          </a:prstGeom>
        </p:spPr>
      </p:pic>
      <p:sp>
        <p:nvSpPr>
          <p:cNvPr id="29" name="Content Placeholder 4"/>
          <p:cNvSpPr txBox="1">
            <a:spLocks/>
          </p:cNvSpPr>
          <p:nvPr/>
        </p:nvSpPr>
        <p:spPr>
          <a:xfrm>
            <a:off x="685800" y="3352800"/>
            <a:ext cx="3733800" cy="58420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2000"/>
              </a:spcBef>
              <a:spcAft>
                <a:spcPts val="600"/>
              </a:spcAft>
              <a:buClr>
                <a:schemeClr val="accent1">
                  <a:lumMod val="60000"/>
                  <a:lumOff val="40000"/>
                </a:schemeClr>
              </a:buClr>
              <a:buSzPct val="110000"/>
              <a:buFont typeface="Wingdings 2" pitchFamily="18" charset="2"/>
              <a:buNone/>
              <a:tabLst/>
              <a:defRPr/>
            </a:pPr>
            <a:r>
              <a:rPr kumimoji="0" lang="en-US" sz="28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Complete a Survey</a:t>
            </a:r>
          </a:p>
          <a:p>
            <a:pPr marL="0" marR="0" lvl="0" indent="0" algn="l" defTabSz="914400" rtl="0" eaLnBrk="1" fontAlgn="auto" latinLnBrk="0" hangingPunct="1">
              <a:lnSpc>
                <a:spcPct val="100000"/>
              </a:lnSpc>
              <a:spcBef>
                <a:spcPts val="2000"/>
              </a:spcBef>
              <a:spcAft>
                <a:spcPts val="600"/>
              </a:spcAft>
              <a:buClr>
                <a:schemeClr val="accent1">
                  <a:lumMod val="60000"/>
                  <a:lumOff val="40000"/>
                </a:schemeClr>
              </a:buClr>
              <a:buSzPct val="110000"/>
              <a:buFont typeface="Wingdings 2" pitchFamily="18" charset="2"/>
              <a:buNone/>
              <a:tabLst/>
              <a:defRPr/>
            </a:pPr>
            <a:endParaRPr kumimoji="0" lang="en-US" sz="2800" b="1"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963222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2075" y="2590801"/>
            <a:ext cx="4937125" cy="2209799"/>
          </a:xfrm>
        </p:spPr>
        <p:txBody>
          <a:bodyPr>
            <a:normAutofit/>
          </a:bodyPr>
          <a:lstStyle/>
          <a:p>
            <a:pPr>
              <a:buSzPct val="90000"/>
              <a:buNone/>
            </a:pPr>
            <a:r>
              <a:rPr lang="en-US" sz="2800" b="1" dirty="0" smtClean="0">
                <a:solidFill>
                  <a:srgbClr val="2C7C9F"/>
                </a:solidFill>
              </a:rPr>
              <a:t>EI Record</a:t>
            </a:r>
            <a:endParaRPr lang="en-US" sz="2800" dirty="0" smtClean="0"/>
          </a:p>
          <a:p>
            <a:pPr>
              <a:buSzPct val="90000"/>
            </a:pPr>
            <a:r>
              <a:rPr lang="en-US" sz="2200" dirty="0" smtClean="0"/>
              <a:t>File email exchanges</a:t>
            </a:r>
          </a:p>
          <a:p>
            <a:pPr>
              <a:buSzPct val="90000"/>
            </a:pPr>
            <a:r>
              <a:rPr lang="en-US" sz="2200" dirty="0" smtClean="0"/>
              <a:t>Document </a:t>
            </a:r>
            <a:r>
              <a:rPr lang="en-US" sz="2200" i="1" dirty="0" smtClean="0"/>
              <a:t>Individual Right to Appeal </a:t>
            </a:r>
            <a:r>
              <a:rPr lang="en-US" sz="2200" dirty="0" smtClean="0"/>
              <a:t>when applicable</a:t>
            </a:r>
          </a:p>
        </p:txBody>
      </p:sp>
      <p:sp>
        <p:nvSpPr>
          <p:cNvPr id="13" name="Title 1"/>
          <p:cNvSpPr txBox="1">
            <a:spLocks/>
          </p:cNvSpPr>
          <p:nvPr/>
        </p:nvSpPr>
        <p:spPr>
          <a:xfrm>
            <a:off x="1524000" y="685800"/>
            <a:ext cx="6457950" cy="758732"/>
          </a:xfrm>
          <a:prstGeom prst="rect">
            <a:avLst/>
          </a:prstGeom>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smtClean="0">
                <a:ln>
                  <a:noFill/>
                </a:ln>
                <a:solidFill>
                  <a:schemeClr val="accent1"/>
                </a:solidFill>
                <a:effectLst/>
                <a:uLnTx/>
                <a:uFillTx/>
                <a:latin typeface="+mj-lt"/>
                <a:ea typeface="+mj-ea"/>
                <a:cs typeface="+mj-cs"/>
              </a:rPr>
              <a:t>Documentation Tips </a:t>
            </a:r>
            <a:br>
              <a:rPr kumimoji="0" lang="en-US" sz="4100" b="1" i="0" u="none" strike="noStrike" kern="1200" cap="none" spc="0" normalizeH="0" baseline="0" noProof="0" smtClean="0">
                <a:ln>
                  <a:noFill/>
                </a:ln>
                <a:solidFill>
                  <a:schemeClr val="accent1"/>
                </a:solidFill>
                <a:effectLst/>
                <a:uLnTx/>
                <a:uFillTx/>
                <a:latin typeface="+mj-lt"/>
                <a:ea typeface="+mj-ea"/>
                <a:cs typeface="+mj-cs"/>
              </a:rPr>
            </a:br>
            <a:endParaRPr kumimoji="0" lang="en-US" sz="4100" b="1" i="0" u="none" strike="noStrike" kern="1200" cap="none" spc="0" normalizeH="0" baseline="0" noProof="0" dirty="0">
              <a:ln>
                <a:noFill/>
              </a:ln>
              <a:solidFill>
                <a:schemeClr val="accent1"/>
              </a:solidFill>
              <a:effectLst/>
              <a:uLnTx/>
              <a:uFillTx/>
              <a:latin typeface="+mj-lt"/>
              <a:ea typeface="+mj-ea"/>
              <a:cs typeface="+mj-cs"/>
            </a:endParaRPr>
          </a:p>
        </p:txBody>
      </p:sp>
      <p:pic>
        <p:nvPicPr>
          <p:cNvPr id="14" name="Picture 13" descr="dana.png"/>
          <p:cNvPicPr>
            <a:picLocks noChangeAspect="1"/>
          </p:cNvPicPr>
          <p:nvPr/>
        </p:nvPicPr>
        <p:blipFill>
          <a:blip r:embed="rId3" cstate="print"/>
          <a:stretch>
            <a:fillRect/>
          </a:stretch>
        </p:blipFill>
        <p:spPr>
          <a:xfrm>
            <a:off x="1" y="0"/>
            <a:ext cx="937868" cy="1219200"/>
          </a:xfrm>
          <a:prstGeom prst="rect">
            <a:avLst/>
          </a:prstGeom>
          <a:ln w="25400">
            <a:solidFill>
              <a:schemeClr val="accent2"/>
            </a:solidFill>
          </a:ln>
        </p:spPr>
      </p:pic>
      <p:pic>
        <p:nvPicPr>
          <p:cNvPr id="15" name="Picture 14" descr="500px-Speaker_Icon_svg.gif"/>
          <p:cNvPicPr>
            <a:picLocks noChangeAspect="1"/>
          </p:cNvPicPr>
          <p:nvPr/>
        </p:nvPicPr>
        <p:blipFill>
          <a:blip r:embed="rId4" cstate="print"/>
          <a:stretch>
            <a:fillRect/>
          </a:stretch>
        </p:blipFill>
        <p:spPr>
          <a:xfrm>
            <a:off x="323850" y="1231900"/>
            <a:ext cx="285750" cy="285750"/>
          </a:xfrm>
          <a:prstGeom prst="rect">
            <a:avLst/>
          </a:prstGeom>
        </p:spPr>
      </p:pic>
      <p:pic>
        <p:nvPicPr>
          <p:cNvPr id="8" name="Picture 1"/>
          <p:cNvPicPr>
            <a:picLocks noChangeAspect="1" noChangeArrowheads="1"/>
          </p:cNvPicPr>
          <p:nvPr/>
        </p:nvPicPr>
        <p:blipFill>
          <a:blip r:embed="rId5"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48185" y="2514600"/>
            <a:ext cx="2457015" cy="2438400"/>
          </a:xfrm>
          <a:prstGeom prst="rect">
            <a:avLst/>
          </a:prstGeom>
          <a:noFill/>
          <a:ln w="25400">
            <a:solidFill>
              <a:schemeClr val="accent1"/>
            </a:solidFill>
          </a:ln>
          <a:effectLst>
            <a:outerShdw blurRad="180975" dist="165100" dir="1980000" algn="tl" rotWithShape="0">
              <a:srgbClr val="000000">
                <a:alpha val="43000"/>
              </a:srgbClr>
            </a:outerShdw>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920806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377731">
            <a:off x="5407552" y="1794052"/>
            <a:ext cx="3515388" cy="2210871"/>
          </a:xfrm>
          <a:prstGeom prst="rect">
            <a:avLst/>
          </a:prstGeom>
          <a:noFill/>
          <a:ln w="25400">
            <a:noFill/>
          </a:ln>
          <a:effectLst>
            <a:reflection stA="50000" endPos="75000" dist="12700" dir="5400000" sy="-100000" algn="bl"/>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2743200"/>
            <a:ext cx="5334000" cy="1981200"/>
          </a:xfrm>
        </p:spPr>
        <p:txBody>
          <a:bodyPr>
            <a:noAutofit/>
          </a:bodyPr>
          <a:lstStyle/>
          <a:p>
            <a:pPr>
              <a:buSzPct val="87000"/>
            </a:pPr>
            <a:r>
              <a:rPr lang="en-US" sz="2200" dirty="0" smtClean="0"/>
              <a:t>Practice Manual – Ch 9</a:t>
            </a:r>
          </a:p>
          <a:p>
            <a:pPr>
              <a:buSzPct val="87000"/>
            </a:pPr>
            <a:r>
              <a:rPr lang="en-US" sz="2200" dirty="0" smtClean="0"/>
              <a:t>Seek out critiques</a:t>
            </a:r>
          </a:p>
          <a:p>
            <a:pPr lvl="0"/>
            <a:r>
              <a:rPr lang="en-US" sz="2000" dirty="0" smtClean="0"/>
              <a:t>Put your own monitoring processes in place</a:t>
            </a:r>
            <a:endParaRPr lang="en-US" sz="2000" dirty="0"/>
          </a:p>
        </p:txBody>
      </p:sp>
      <p:sp>
        <p:nvSpPr>
          <p:cNvPr id="6" name="Title 1"/>
          <p:cNvSpPr txBox="1">
            <a:spLocks/>
          </p:cNvSpPr>
          <p:nvPr/>
        </p:nvSpPr>
        <p:spPr>
          <a:xfrm>
            <a:off x="1143000" y="441418"/>
            <a:ext cx="6457950" cy="758732"/>
          </a:xfrm>
          <a:prstGeom prst="rect">
            <a:avLst/>
          </a:prstGeom>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accent1"/>
                </a:solidFill>
                <a:effectLst/>
                <a:uLnTx/>
                <a:uFillTx/>
                <a:latin typeface="+mj-lt"/>
                <a:ea typeface="+mj-ea"/>
                <a:cs typeface="+mj-cs"/>
              </a:rPr>
              <a:t>A Few More Strategies</a:t>
            </a:r>
            <a:endParaRPr kumimoji="0" lang="en-US" sz="4100" b="1" i="0" u="none" strike="noStrike" kern="1200" cap="none" spc="0" normalizeH="0" baseline="0" noProof="0" dirty="0">
              <a:ln>
                <a:noFill/>
              </a:ln>
              <a:solidFill>
                <a:schemeClr val="accent1"/>
              </a:solidFill>
              <a:effectLst/>
              <a:uLnTx/>
              <a:uFillTx/>
              <a:latin typeface="+mj-lt"/>
              <a:ea typeface="+mj-ea"/>
              <a:cs typeface="+mj-cs"/>
            </a:endParaRPr>
          </a:p>
        </p:txBody>
      </p:sp>
      <p:pic>
        <p:nvPicPr>
          <p:cNvPr id="7" name="Picture 6" descr="dana.png"/>
          <p:cNvPicPr>
            <a:picLocks noChangeAspect="1"/>
          </p:cNvPicPr>
          <p:nvPr/>
        </p:nvPicPr>
        <p:blipFill>
          <a:blip r:embed="rId4" cstate="print"/>
          <a:stretch>
            <a:fillRect/>
          </a:stretch>
        </p:blipFill>
        <p:spPr>
          <a:xfrm>
            <a:off x="1" y="0"/>
            <a:ext cx="937868" cy="1219200"/>
          </a:xfrm>
          <a:prstGeom prst="rect">
            <a:avLst/>
          </a:prstGeom>
          <a:ln w="25400">
            <a:solidFill>
              <a:schemeClr val="accent2"/>
            </a:solidFill>
          </a:ln>
        </p:spPr>
      </p:pic>
      <p:pic>
        <p:nvPicPr>
          <p:cNvPr id="8" name="Picture 7" descr="500px-Speaker_Icon_svg.gif"/>
          <p:cNvPicPr>
            <a:picLocks noChangeAspect="1"/>
          </p:cNvPicPr>
          <p:nvPr/>
        </p:nvPicPr>
        <p:blipFill>
          <a:blip r:embed="rId5" cstate="print"/>
          <a:stretch>
            <a:fillRect/>
          </a:stretch>
        </p:blipFill>
        <p:spPr>
          <a:xfrm>
            <a:off x="323850" y="1231900"/>
            <a:ext cx="285750" cy="285750"/>
          </a:xfrm>
          <a:prstGeom prst="rect">
            <a:avLst/>
          </a:prstGeom>
        </p:spPr>
      </p:pic>
      <p:sp>
        <p:nvSpPr>
          <p:cNvPr id="10" name="Rectangle 9"/>
          <p:cNvSpPr/>
          <p:nvPr/>
        </p:nvSpPr>
        <p:spPr>
          <a:xfrm>
            <a:off x="0" y="5410200"/>
            <a:ext cx="5562600" cy="577620"/>
          </a:xfrm>
          <a:prstGeom prst="rect">
            <a:avLst/>
          </a:prstGeom>
          <a:solidFill>
            <a:schemeClr val="accent2"/>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b="1" dirty="0" smtClean="0">
                <a:solidFill>
                  <a:schemeClr val="bg1"/>
                </a:solidFill>
              </a:rPr>
              <a:t>When in doubt, more detail is always better!</a:t>
            </a:r>
            <a:endParaRPr lang="en-US" b="1" dirty="0">
              <a:solidFill>
                <a:schemeClr val="bg1"/>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799176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09800" y="2232308"/>
            <a:ext cx="4876800" cy="3482692"/>
          </a:xfrm>
          <a:prstGeom prst="rect">
            <a:avLst/>
          </a:prstGeom>
          <a:noFill/>
          <a:ln w="25400">
            <a:solidFill>
              <a:schemeClr val="accent2">
                <a:alpha val="98000"/>
              </a:schemeClr>
            </a:solidFill>
          </a:ln>
          <a:effectLst>
            <a:outerShdw blurRad="276225" dist="139700" dir="12840000" algn="tl" rotWithShape="0">
              <a:srgbClr val="000000">
                <a:alpha val="43000"/>
              </a:srgbClr>
            </a:outerShdw>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Lst>
        </p:spPr>
      </p:pic>
      <p:sp>
        <p:nvSpPr>
          <p:cNvPr id="5" name="Title 1"/>
          <p:cNvSpPr txBox="1">
            <a:spLocks/>
          </p:cNvSpPr>
          <p:nvPr/>
        </p:nvSpPr>
        <p:spPr>
          <a:xfrm>
            <a:off x="1524000" y="685800"/>
            <a:ext cx="6457950" cy="758732"/>
          </a:xfrm>
          <a:prstGeom prst="rect">
            <a:avLst/>
          </a:prstGeom>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accent1"/>
                </a:solidFill>
                <a:effectLst/>
                <a:uLnTx/>
                <a:uFillTx/>
                <a:latin typeface="+mj-lt"/>
                <a:ea typeface="+mj-ea"/>
                <a:cs typeface="+mj-cs"/>
              </a:rPr>
              <a:t>We’re In This Together!</a:t>
            </a:r>
            <a:br>
              <a:rPr kumimoji="0" lang="en-US" sz="4100" b="1" i="0" u="none" strike="noStrike" kern="1200" cap="none" spc="0" normalizeH="0" baseline="0" noProof="0" dirty="0" smtClean="0">
                <a:ln>
                  <a:noFill/>
                </a:ln>
                <a:solidFill>
                  <a:schemeClr val="accent1"/>
                </a:solidFill>
                <a:effectLst/>
                <a:uLnTx/>
                <a:uFillTx/>
                <a:latin typeface="+mj-lt"/>
                <a:ea typeface="+mj-ea"/>
                <a:cs typeface="+mj-cs"/>
              </a:rPr>
            </a:br>
            <a:endParaRPr kumimoji="0" lang="en-US" sz="4100" b="1" i="0" u="none" strike="noStrike" kern="1200" cap="none" spc="0" normalizeH="0" baseline="0" noProof="0" dirty="0">
              <a:ln>
                <a:noFill/>
              </a:ln>
              <a:solidFill>
                <a:schemeClr val="accent1"/>
              </a:solidFill>
              <a:effectLst/>
              <a:uLnTx/>
              <a:uFillTx/>
              <a:latin typeface="+mj-lt"/>
              <a:ea typeface="+mj-ea"/>
              <a:cs typeface="+mj-cs"/>
            </a:endParaRPr>
          </a:p>
        </p:txBody>
      </p:sp>
      <p:pic>
        <p:nvPicPr>
          <p:cNvPr id="6" name="Picture 5" descr="dana.png"/>
          <p:cNvPicPr>
            <a:picLocks noChangeAspect="1"/>
          </p:cNvPicPr>
          <p:nvPr/>
        </p:nvPicPr>
        <p:blipFill>
          <a:blip r:embed="rId4" cstate="print"/>
          <a:stretch>
            <a:fillRect/>
          </a:stretch>
        </p:blipFill>
        <p:spPr>
          <a:xfrm>
            <a:off x="1" y="0"/>
            <a:ext cx="937868" cy="1219200"/>
          </a:xfrm>
          <a:prstGeom prst="rect">
            <a:avLst/>
          </a:prstGeom>
          <a:ln w="25400">
            <a:solidFill>
              <a:schemeClr val="accent2"/>
            </a:solidFill>
          </a:ln>
        </p:spPr>
      </p:pic>
      <p:pic>
        <p:nvPicPr>
          <p:cNvPr id="7" name="Picture 6" descr="500px-Speaker_Icon_svg.gif"/>
          <p:cNvPicPr>
            <a:picLocks noChangeAspect="1"/>
          </p:cNvPicPr>
          <p:nvPr/>
        </p:nvPicPr>
        <p:blipFill>
          <a:blip r:embed="rId5" cstate="print"/>
          <a:stretch>
            <a:fillRect/>
          </a:stretch>
        </p:blipFill>
        <p:spPr>
          <a:xfrm>
            <a:off x="323850" y="1231900"/>
            <a:ext cx="285750" cy="28575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668432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0" y="5080000"/>
            <a:ext cx="3505200" cy="577620"/>
          </a:xfrm>
          <a:prstGeom prst="rect">
            <a:avLst/>
          </a:prstGeom>
          <a:solidFill>
            <a:schemeClr val="accent2"/>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b="1" dirty="0" smtClean="0">
                <a:solidFill>
                  <a:schemeClr val="bg1"/>
                </a:solidFill>
              </a:rPr>
              <a:t>Use Chat </a:t>
            </a:r>
            <a:r>
              <a:rPr lang="en-US" b="1" smtClean="0">
                <a:solidFill>
                  <a:schemeClr val="bg1"/>
                </a:solidFill>
              </a:rPr>
              <a:t>to Ask</a:t>
            </a:r>
            <a:endParaRPr lang="en-US" b="1" dirty="0">
              <a:solidFill>
                <a:schemeClr val="bg1"/>
              </a:solidFill>
            </a:endParaRPr>
          </a:p>
        </p:txBody>
      </p:sp>
      <p:sp>
        <p:nvSpPr>
          <p:cNvPr id="6" name="Right Arrow 5"/>
          <p:cNvSpPr/>
          <p:nvPr/>
        </p:nvSpPr>
        <p:spPr>
          <a:xfrm rot="2089828">
            <a:off x="7537900" y="5627856"/>
            <a:ext cx="1615710" cy="1019802"/>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3" name="TextBox 12"/>
          <p:cNvSpPr txBox="1"/>
          <p:nvPr/>
        </p:nvSpPr>
        <p:spPr>
          <a:xfrm>
            <a:off x="3200400" y="76736"/>
            <a:ext cx="4495800" cy="6247864"/>
          </a:xfrm>
          <a:prstGeom prst="rect">
            <a:avLst/>
          </a:prstGeom>
          <a:noFill/>
        </p:spPr>
        <p:txBody>
          <a:bodyPr wrap="square" rtlCol="0">
            <a:spAutoFit/>
          </a:bodyPr>
          <a:lstStyle/>
          <a:p>
            <a:r>
              <a:rPr lang="en-US" sz="40000" dirty="0" smtClean="0">
                <a:solidFill>
                  <a:schemeClr val="accent2"/>
                </a:solidFill>
                <a:latin typeface="Arial Black"/>
                <a:cs typeface="Arial Black"/>
              </a:rPr>
              <a:t>?</a:t>
            </a:r>
            <a:endParaRPr lang="en-US" sz="40000" dirty="0">
              <a:solidFill>
                <a:schemeClr val="accent2"/>
              </a:solidFill>
              <a:latin typeface="Arial Black"/>
              <a:cs typeface="Arial Black"/>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329330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Title 1"/>
          <p:cNvSpPr txBox="1">
            <a:spLocks/>
          </p:cNvSpPr>
          <p:nvPr/>
        </p:nvSpPr>
        <p:spPr>
          <a:xfrm>
            <a:off x="381000" y="457200"/>
            <a:ext cx="8534400" cy="914400"/>
          </a:xfrm>
          <a:prstGeom prst="rect">
            <a:avLst/>
          </a:prstGeom>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accent1"/>
                </a:solidFill>
                <a:effectLst/>
                <a:uLnTx/>
                <a:uFillTx/>
                <a:latin typeface="+mj-lt"/>
                <a:ea typeface="+mj-ea"/>
                <a:cs typeface="+mj-cs"/>
              </a:rPr>
              <a:t>Thank You QMR Pilot Sites</a:t>
            </a:r>
            <a:br>
              <a:rPr kumimoji="0" lang="en-US" sz="4100" b="1" i="0" u="none" strike="noStrike" kern="1200" cap="none" spc="0" normalizeH="0" baseline="0" noProof="0" dirty="0" smtClean="0">
                <a:ln>
                  <a:noFill/>
                </a:ln>
                <a:solidFill>
                  <a:schemeClr val="accent1"/>
                </a:solidFill>
                <a:effectLst/>
                <a:uLnTx/>
                <a:uFillTx/>
                <a:latin typeface="+mj-lt"/>
                <a:ea typeface="+mj-ea"/>
                <a:cs typeface="+mj-cs"/>
              </a:rPr>
            </a:br>
            <a:endParaRPr kumimoji="0" lang="en-US" sz="4100" b="1" i="0" u="none" strike="noStrike" kern="1200" cap="none" spc="0" normalizeH="0" baseline="0" noProof="0" dirty="0">
              <a:ln>
                <a:noFill/>
              </a:ln>
              <a:solidFill>
                <a:schemeClr val="accent1"/>
              </a:solidFill>
              <a:effectLst/>
              <a:uLnTx/>
              <a:uFillTx/>
              <a:latin typeface="+mj-lt"/>
              <a:ea typeface="+mj-ea"/>
              <a:cs typeface="+mj-cs"/>
            </a:endParaRPr>
          </a:p>
        </p:txBody>
      </p:sp>
      <p:sp>
        <p:nvSpPr>
          <p:cNvPr id="18" name="Rectangle 17"/>
          <p:cNvSpPr/>
          <p:nvPr/>
        </p:nvSpPr>
        <p:spPr>
          <a:xfrm>
            <a:off x="685800" y="1828800"/>
            <a:ext cx="7696200" cy="4114800"/>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600" b="1" dirty="0" smtClean="0">
                <a:solidFill>
                  <a:schemeClr val="tx1">
                    <a:lumMod val="65000"/>
                    <a:lumOff val="35000"/>
                  </a:schemeClr>
                </a:solidFill>
              </a:rPr>
              <a:t>Infant &amp; Toddler Connection of Fairfax - Falls Church</a:t>
            </a:r>
          </a:p>
          <a:p>
            <a:pPr algn="ctr"/>
            <a:r>
              <a:rPr lang="en-US" sz="1600" dirty="0" smtClean="0">
                <a:solidFill>
                  <a:schemeClr val="tx1">
                    <a:lumMod val="50000"/>
                    <a:lumOff val="50000"/>
                  </a:schemeClr>
                </a:solidFill>
              </a:rPr>
              <a:t>LSM: Allan Phillips</a:t>
            </a:r>
          </a:p>
          <a:p>
            <a:pPr algn="ctr"/>
            <a:r>
              <a:rPr lang="en-US" sz="1600" dirty="0" smtClean="0">
                <a:solidFill>
                  <a:schemeClr val="tx1">
                    <a:lumMod val="50000"/>
                    <a:lumOff val="50000"/>
                  </a:schemeClr>
                </a:solidFill>
              </a:rPr>
              <a:t>(703) 246-7307</a:t>
            </a:r>
          </a:p>
          <a:p>
            <a:pPr algn="ctr"/>
            <a:r>
              <a:rPr lang="en-US" sz="1600" u="sng" dirty="0" smtClean="0">
                <a:solidFill>
                  <a:schemeClr val="tx1">
                    <a:lumMod val="50000"/>
                    <a:lumOff val="50000"/>
                  </a:schemeClr>
                </a:solidFill>
                <a:hlinkClick r:id="rId3"/>
              </a:rPr>
              <a:t>allan.phillips@fairfaxcounty.gov</a:t>
            </a:r>
            <a:endParaRPr lang="en-US" sz="1600" dirty="0" smtClean="0">
              <a:solidFill>
                <a:schemeClr val="tx1">
                  <a:lumMod val="50000"/>
                  <a:lumOff val="50000"/>
                </a:schemeClr>
              </a:solidFill>
            </a:endParaRPr>
          </a:p>
          <a:p>
            <a:pPr algn="ctr">
              <a:spcAft>
                <a:spcPts val="2400"/>
              </a:spcAft>
            </a:pPr>
            <a:r>
              <a:rPr lang="en-US" sz="1600" dirty="0" smtClean="0">
                <a:solidFill>
                  <a:schemeClr val="tx1">
                    <a:lumMod val="50000"/>
                    <a:lumOff val="50000"/>
                  </a:schemeClr>
                </a:solidFill>
              </a:rPr>
              <a:t> </a:t>
            </a:r>
          </a:p>
          <a:p>
            <a:pPr algn="ctr"/>
            <a:r>
              <a:rPr lang="en-US" sz="1600" b="1" dirty="0" smtClean="0">
                <a:solidFill>
                  <a:srgbClr val="595959"/>
                </a:solidFill>
              </a:rPr>
              <a:t>Infant &amp; Toddler Connection of Hanover</a:t>
            </a:r>
          </a:p>
          <a:p>
            <a:pPr algn="ctr"/>
            <a:r>
              <a:rPr lang="en-US" sz="1600" dirty="0" smtClean="0">
                <a:solidFill>
                  <a:schemeClr val="tx1">
                    <a:lumMod val="50000"/>
                    <a:lumOff val="50000"/>
                  </a:schemeClr>
                </a:solidFill>
              </a:rPr>
              <a:t>LSM: Karen Walker</a:t>
            </a:r>
          </a:p>
          <a:p>
            <a:pPr algn="ctr"/>
            <a:r>
              <a:rPr lang="en-US" sz="1600" dirty="0" smtClean="0">
                <a:solidFill>
                  <a:schemeClr val="tx1">
                    <a:lumMod val="50000"/>
                    <a:lumOff val="50000"/>
                  </a:schemeClr>
                </a:solidFill>
              </a:rPr>
              <a:t>(804) 723-7020</a:t>
            </a:r>
          </a:p>
          <a:p>
            <a:pPr algn="ctr"/>
            <a:r>
              <a:rPr lang="en-US" sz="1600" u="sng" dirty="0" smtClean="0">
                <a:solidFill>
                  <a:schemeClr val="tx1">
                    <a:lumMod val="50000"/>
                    <a:lumOff val="50000"/>
                  </a:schemeClr>
                </a:solidFill>
                <a:hlinkClick r:id="rId4"/>
              </a:rPr>
              <a:t>kwalker@hanover.k12.va.us</a:t>
            </a:r>
            <a:endParaRPr lang="en-US" sz="1600" dirty="0" smtClean="0">
              <a:solidFill>
                <a:schemeClr val="tx1">
                  <a:lumMod val="50000"/>
                  <a:lumOff val="50000"/>
                </a:schemeClr>
              </a:solidFill>
            </a:endParaRPr>
          </a:p>
          <a:p>
            <a:pPr algn="ctr">
              <a:spcAft>
                <a:spcPts val="2400"/>
              </a:spcAft>
            </a:pPr>
            <a:r>
              <a:rPr lang="en-US" sz="1600" dirty="0" smtClean="0">
                <a:solidFill>
                  <a:schemeClr val="tx1">
                    <a:lumMod val="50000"/>
                    <a:lumOff val="50000"/>
                  </a:schemeClr>
                </a:solidFill>
              </a:rPr>
              <a:t> </a:t>
            </a:r>
          </a:p>
          <a:p>
            <a:pPr algn="ctr"/>
            <a:r>
              <a:rPr lang="en-US" sz="1600" b="1" dirty="0" smtClean="0">
                <a:solidFill>
                  <a:srgbClr val="595959"/>
                </a:solidFill>
              </a:rPr>
              <a:t>Infant &amp; Toddler Connection of Virginia Beach</a:t>
            </a:r>
          </a:p>
          <a:p>
            <a:pPr algn="ctr"/>
            <a:r>
              <a:rPr lang="en-US" sz="1600" dirty="0" smtClean="0">
                <a:solidFill>
                  <a:schemeClr val="tx1">
                    <a:lumMod val="50000"/>
                    <a:lumOff val="50000"/>
                  </a:schemeClr>
                </a:solidFill>
              </a:rPr>
              <a:t>LSM: Jennifer </a:t>
            </a:r>
            <a:r>
              <a:rPr lang="en-US" sz="1600" dirty="0" err="1" smtClean="0">
                <a:solidFill>
                  <a:schemeClr val="tx1">
                    <a:lumMod val="50000"/>
                    <a:lumOff val="50000"/>
                  </a:schemeClr>
                </a:solidFill>
              </a:rPr>
              <a:t>McElwee</a:t>
            </a:r>
            <a:endParaRPr lang="en-US" sz="1600" dirty="0" smtClean="0">
              <a:solidFill>
                <a:schemeClr val="tx1">
                  <a:lumMod val="50000"/>
                  <a:lumOff val="50000"/>
                </a:schemeClr>
              </a:solidFill>
            </a:endParaRPr>
          </a:p>
          <a:p>
            <a:pPr algn="ctr"/>
            <a:r>
              <a:rPr lang="en-US" sz="1600" dirty="0" smtClean="0">
                <a:solidFill>
                  <a:schemeClr val="tx1">
                    <a:lumMod val="50000"/>
                    <a:lumOff val="50000"/>
                  </a:schemeClr>
                </a:solidFill>
              </a:rPr>
              <a:t>(757) 385-4425</a:t>
            </a:r>
          </a:p>
          <a:p>
            <a:pPr algn="ctr"/>
            <a:r>
              <a:rPr lang="en-US" sz="1600" u="sng" dirty="0" smtClean="0">
                <a:solidFill>
                  <a:schemeClr val="tx1">
                    <a:lumMod val="50000"/>
                    <a:lumOff val="50000"/>
                  </a:schemeClr>
                </a:solidFill>
                <a:hlinkClick r:id="rId5"/>
              </a:rPr>
              <a:t>jmcelwee@vbgov.com</a:t>
            </a:r>
            <a:endParaRPr lang="en-US" sz="1600" dirty="0">
              <a:solidFill>
                <a:schemeClr val="tx1">
                  <a:lumMod val="50000"/>
                  <a:lumOff val="50000"/>
                </a:schemeClr>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236180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4826000"/>
            <a:ext cx="3429000" cy="838200"/>
          </a:xfrm>
        </p:spPr>
        <p:txBody>
          <a:bodyPr/>
          <a:lstStyle/>
          <a:p>
            <a:pPr algn="r"/>
            <a:r>
              <a:rPr lang="en-US" sz="2400" dirty="0" smtClean="0"/>
              <a:t/>
            </a:r>
            <a:br>
              <a:rPr lang="en-US" sz="2400" dirty="0" smtClean="0"/>
            </a:br>
            <a:r>
              <a:rPr lang="en-US" sz="2400" dirty="0" smtClean="0"/>
              <a:t/>
            </a:r>
            <a:br>
              <a:rPr lang="en-US" sz="2400" dirty="0" smtClean="0"/>
            </a:br>
            <a:r>
              <a:rPr lang="en-US" sz="2400" dirty="0" smtClean="0">
                <a:hlinkClick r:id="rId3"/>
              </a:rPr>
              <a:t>www.eipd.vcu.edu</a:t>
            </a:r>
            <a:r>
              <a:rPr lang="en-US" sz="2400" dirty="0" smtClean="0"/>
              <a:t/>
            </a:r>
            <a:br>
              <a:rPr lang="en-US" sz="2400" dirty="0" smtClean="0"/>
            </a:br>
            <a:r>
              <a:rPr lang="en-US" sz="2400" dirty="0" smtClean="0"/>
              <a:t/>
            </a:r>
            <a:br>
              <a:rPr lang="en-US" sz="2400" dirty="0" smtClean="0"/>
            </a:br>
            <a:endParaRPr lang="en-US" sz="2400" dirty="0"/>
          </a:p>
        </p:txBody>
      </p:sp>
      <p:sp>
        <p:nvSpPr>
          <p:cNvPr id="15" name="Text Placeholder 14"/>
          <p:cNvSpPr>
            <a:spLocks noGrp="1"/>
          </p:cNvSpPr>
          <p:nvPr>
            <p:ph type="body" idx="1"/>
          </p:nvPr>
        </p:nvSpPr>
        <p:spPr>
          <a:xfrm>
            <a:off x="0" y="3733800"/>
            <a:ext cx="5105400" cy="838200"/>
          </a:xfrm>
        </p:spPr>
        <p:txBody>
          <a:bodyPr>
            <a:noAutofit/>
          </a:bodyPr>
          <a:lstStyle/>
          <a:p>
            <a:pPr algn="r"/>
            <a:r>
              <a:rPr lang="en-US" sz="2400" dirty="0" smtClean="0"/>
              <a:t>Virginia Early Intervention </a:t>
            </a:r>
            <a:br>
              <a:rPr lang="en-US" sz="2400" dirty="0" smtClean="0"/>
            </a:br>
            <a:r>
              <a:rPr lang="en-US" sz="2400" dirty="0" smtClean="0"/>
              <a:t>Professional Development Center</a:t>
            </a:r>
            <a:endParaRPr lang="en-US" sz="2400" dirty="0"/>
          </a:p>
        </p:txBody>
      </p:sp>
      <p:pic>
        <p:nvPicPr>
          <p:cNvPr id="16" name="Picture 15" descr="Screen shot 2011-01-05 at 9.50.20 PM.png"/>
          <p:cNvPicPr>
            <a:picLocks noChangeAspect="1"/>
          </p:cNvPicPr>
          <p:nvPr/>
        </p:nvPicPr>
        <p:blipFill>
          <a:blip r:embed="rId4"/>
          <a:stretch>
            <a:fillRect/>
          </a:stretch>
        </p:blipFill>
        <p:spPr>
          <a:xfrm>
            <a:off x="5400988" y="2159000"/>
            <a:ext cx="3285812" cy="3048000"/>
          </a:xfrm>
          <a:prstGeom prst="rect">
            <a:avLst/>
          </a:prstGeom>
          <a:ln w="25400">
            <a:solidFill>
              <a:schemeClr val="accent1"/>
            </a:solidFill>
          </a:ln>
          <a:effectLst>
            <a:outerShdw blurRad="330200" dist="88900" dir="20340000" algn="tl" rotWithShape="0">
              <a:srgbClr val="000000">
                <a:alpha val="43000"/>
              </a:srgbClr>
            </a:outerShdw>
          </a:effectLst>
        </p:spPr>
      </p:pic>
      <p:sp>
        <p:nvSpPr>
          <p:cNvPr id="17" name="Title 1"/>
          <p:cNvSpPr txBox="1">
            <a:spLocks/>
          </p:cNvSpPr>
          <p:nvPr/>
        </p:nvSpPr>
        <p:spPr>
          <a:xfrm>
            <a:off x="1390650" y="685800"/>
            <a:ext cx="6457950" cy="758732"/>
          </a:xfrm>
          <a:prstGeom prst="rect">
            <a:avLst/>
          </a:prstGeom>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a:noFill/>
                </a:ln>
                <a:solidFill>
                  <a:schemeClr val="accent1"/>
                </a:solidFill>
                <a:effectLst/>
                <a:uLnTx/>
                <a:uFillTx/>
                <a:latin typeface="+mj-lt"/>
                <a:ea typeface="+mj-ea"/>
                <a:cs typeface="+mj-cs"/>
              </a:rPr>
              <a:t>Thank You</a:t>
            </a:r>
            <a:br>
              <a:rPr kumimoji="0" lang="en-US" sz="4100" b="1" i="0" u="none" strike="noStrike" kern="1200" cap="none" spc="0" normalizeH="0" baseline="0" noProof="0" dirty="0" smtClean="0">
                <a:ln>
                  <a:noFill/>
                </a:ln>
                <a:solidFill>
                  <a:schemeClr val="accent1"/>
                </a:solidFill>
                <a:effectLst/>
                <a:uLnTx/>
                <a:uFillTx/>
                <a:latin typeface="+mj-lt"/>
                <a:ea typeface="+mj-ea"/>
                <a:cs typeface="+mj-cs"/>
              </a:rPr>
            </a:br>
            <a:endParaRPr kumimoji="0" lang="en-US" sz="4100" b="1" i="0" u="none" strike="noStrike" kern="1200" cap="none" spc="0" normalizeH="0" baseline="0" noProof="0" dirty="0">
              <a:ln>
                <a:noFill/>
              </a:ln>
              <a:solidFill>
                <a:schemeClr val="accent1"/>
              </a:solidFill>
              <a:effectLst/>
              <a:uLnTx/>
              <a:uFillTx/>
              <a:latin typeface="+mj-lt"/>
              <a:ea typeface="+mj-ea"/>
              <a:cs typeface="+mj-cs"/>
            </a:endParaRPr>
          </a:p>
        </p:txBody>
      </p:sp>
      <p:sp>
        <p:nvSpPr>
          <p:cNvPr id="18" name="Rectangle 17"/>
          <p:cNvSpPr/>
          <p:nvPr/>
        </p:nvSpPr>
        <p:spPr>
          <a:xfrm>
            <a:off x="0" y="2133600"/>
            <a:ext cx="5105400" cy="577620"/>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rtlCol="0" anchor="ctr"/>
          <a:lstStyle/>
          <a:p>
            <a:pPr algn="r">
              <a:buSzPct val="78000"/>
            </a:pPr>
            <a:r>
              <a:rPr lang="en-US" b="1" dirty="0" smtClean="0">
                <a:solidFill>
                  <a:schemeClr val="bg1">
                    <a:lumMod val="50000"/>
                  </a:schemeClr>
                </a:solidFill>
              </a:rPr>
              <a:t>a recording will be available on our website in approximately 10 days</a:t>
            </a:r>
            <a:endParaRPr lang="en-US" b="1" dirty="0">
              <a:solidFill>
                <a:schemeClr val="bg1">
                  <a:lumMod val="50000"/>
                </a:schemeClr>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23618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6248400" cy="4648200"/>
          </a:xfrm>
        </p:spPr>
        <p:txBody>
          <a:bodyPr>
            <a:normAutofit fontScale="92500"/>
          </a:bodyPr>
          <a:lstStyle/>
          <a:p>
            <a:pPr marL="0" indent="0">
              <a:spcAft>
                <a:spcPts val="1800"/>
              </a:spcAft>
              <a:buNone/>
            </a:pPr>
            <a:endParaRPr lang="en-US" dirty="0" smtClean="0"/>
          </a:p>
          <a:p>
            <a:pPr>
              <a:spcAft>
                <a:spcPts val="1800"/>
              </a:spcAft>
            </a:pPr>
            <a:r>
              <a:rPr lang="en-US" dirty="0" smtClean="0"/>
              <a:t>DMAS EI Services QMR – Audit Tool</a:t>
            </a:r>
          </a:p>
          <a:p>
            <a:pPr>
              <a:spcAft>
                <a:spcPts val="1800"/>
              </a:spcAft>
            </a:pPr>
            <a:r>
              <a:rPr lang="en-US" dirty="0" smtClean="0"/>
              <a:t>Contact Note Checklist</a:t>
            </a:r>
          </a:p>
          <a:p>
            <a:pPr>
              <a:spcAft>
                <a:spcPts val="1800"/>
              </a:spcAft>
            </a:pPr>
            <a:r>
              <a:rPr lang="en-US" dirty="0" smtClean="0"/>
              <a:t>DMAS EI Services Report &amp; Follow-Up Plan</a:t>
            </a:r>
          </a:p>
          <a:p>
            <a:pPr>
              <a:spcAft>
                <a:spcPts val="1800"/>
              </a:spcAft>
            </a:pPr>
            <a:r>
              <a:rPr lang="en-US" dirty="0" smtClean="0"/>
              <a:t>Contact Note #1 – Sally Jones</a:t>
            </a:r>
          </a:p>
          <a:p>
            <a:pPr>
              <a:spcAft>
                <a:spcPts val="1800"/>
              </a:spcAft>
            </a:pPr>
            <a:r>
              <a:rPr lang="en-US" dirty="0" smtClean="0"/>
              <a:t>Contact Note #2 – Sally Jones</a:t>
            </a:r>
          </a:p>
        </p:txBody>
      </p:sp>
      <p:sp>
        <p:nvSpPr>
          <p:cNvPr id="4" name="Title 3"/>
          <p:cNvSpPr>
            <a:spLocks noGrp="1"/>
          </p:cNvSpPr>
          <p:nvPr>
            <p:ph type="title"/>
          </p:nvPr>
        </p:nvSpPr>
        <p:spPr>
          <a:xfrm>
            <a:off x="549275" y="152400"/>
            <a:ext cx="8042276" cy="1063532"/>
          </a:xfrm>
        </p:spPr>
        <p:txBody>
          <a:bodyPr/>
          <a:lstStyle/>
          <a:p>
            <a:r>
              <a:rPr lang="en-US" b="1" dirty="0" smtClean="0"/>
              <a:t>Handouts</a:t>
            </a:r>
            <a:endParaRPr lang="en-US" b="1" dirty="0"/>
          </a:p>
        </p:txBody>
      </p:sp>
      <p:sp>
        <p:nvSpPr>
          <p:cNvPr id="6" name="Content Placeholder 4"/>
          <p:cNvSpPr txBox="1">
            <a:spLocks/>
          </p:cNvSpPr>
          <p:nvPr/>
        </p:nvSpPr>
        <p:spPr>
          <a:xfrm>
            <a:off x="762000" y="5791200"/>
            <a:ext cx="7543800" cy="5842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ts val="2000"/>
              </a:spcBef>
              <a:spcAft>
                <a:spcPts val="600"/>
              </a:spcAft>
              <a:buClr>
                <a:schemeClr val="accent1">
                  <a:lumMod val="60000"/>
                  <a:lumOff val="40000"/>
                </a:schemeClr>
              </a:buClr>
              <a:buSzPct val="110000"/>
              <a:buFont typeface="Wingdings 2" pitchFamily="18" charset="2"/>
              <a:buNone/>
              <a:tabLst/>
              <a:defRPr/>
            </a:pPr>
            <a:r>
              <a:rPr kumimoji="0" lang="en-US" sz="28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Have Your Practice Manual Handy</a:t>
            </a:r>
          </a:p>
          <a:p>
            <a:pPr marL="0" marR="0" lvl="0" indent="0" algn="ctr" defTabSz="914400" rtl="0" eaLnBrk="1" fontAlgn="auto" latinLnBrk="0" hangingPunct="1">
              <a:lnSpc>
                <a:spcPct val="100000"/>
              </a:lnSpc>
              <a:spcBef>
                <a:spcPts val="2000"/>
              </a:spcBef>
              <a:spcAft>
                <a:spcPts val="600"/>
              </a:spcAft>
              <a:buClr>
                <a:schemeClr val="accent1">
                  <a:lumMod val="60000"/>
                  <a:lumOff val="40000"/>
                </a:schemeClr>
              </a:buClr>
              <a:buSzPct val="110000"/>
              <a:buFont typeface="Wingdings 2" pitchFamily="18" charset="2"/>
              <a:buNone/>
              <a:tabLst/>
              <a:defRPr/>
            </a:pPr>
            <a:endParaRPr kumimoji="0" lang="en-US" sz="2800" b="1"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pic>
        <p:nvPicPr>
          <p:cNvPr id="8" name="Picture 7" descr="Screen shot 2010-12-20 at 1.12.42 AM.png"/>
          <p:cNvPicPr>
            <a:picLocks noChangeAspect="1"/>
          </p:cNvPicPr>
          <p:nvPr/>
        </p:nvPicPr>
        <p:blipFill>
          <a:blip r:embed="rId3" cstate="print"/>
          <a:stretch>
            <a:fillRect/>
          </a:stretch>
        </p:blipFill>
        <p:spPr>
          <a:xfrm>
            <a:off x="6230459" y="1697834"/>
            <a:ext cx="2684941" cy="3559965"/>
          </a:xfrm>
          <a:prstGeom prst="rect">
            <a:avLst/>
          </a:prstGeom>
          <a:ln>
            <a:solidFill>
              <a:schemeClr val="tx1"/>
            </a:solidFill>
          </a:ln>
          <a:effectLst>
            <a:outerShdw blurRad="412750" dist="38100" dir="12420000" algn="tl" rotWithShape="0">
              <a:srgbClr val="000000">
                <a:alpha val="43000"/>
              </a:srgbClr>
            </a:outerShdw>
          </a:effectLst>
        </p:spPr>
      </p:pic>
      <p:sp>
        <p:nvSpPr>
          <p:cNvPr id="9" name="Rectangle 8"/>
          <p:cNvSpPr/>
          <p:nvPr/>
        </p:nvSpPr>
        <p:spPr>
          <a:xfrm>
            <a:off x="0" y="0"/>
            <a:ext cx="914400" cy="1219200"/>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500px-Speaker_Icon_svg.gif"/>
          <p:cNvPicPr>
            <a:picLocks noChangeAspect="1"/>
          </p:cNvPicPr>
          <p:nvPr/>
        </p:nvPicPr>
        <p:blipFill>
          <a:blip r:embed="rId4" cstate="print"/>
          <a:stretch>
            <a:fillRect/>
          </a:stretch>
        </p:blipFill>
        <p:spPr>
          <a:xfrm>
            <a:off x="323850" y="1231900"/>
            <a:ext cx="285750" cy="285750"/>
          </a:xfrm>
          <a:prstGeom prst="rect">
            <a:avLst/>
          </a:prstGeom>
        </p:spPr>
      </p:pic>
      <p:pic>
        <p:nvPicPr>
          <p:cNvPr id="10" name="Picture 9" descr="dana.png"/>
          <p:cNvPicPr>
            <a:picLocks noChangeAspect="1"/>
          </p:cNvPicPr>
          <p:nvPr/>
        </p:nvPicPr>
        <p:blipFill>
          <a:blip r:embed="rId5" cstate="print"/>
          <a:stretch>
            <a:fillRect/>
          </a:stretch>
        </p:blipFill>
        <p:spPr>
          <a:xfrm>
            <a:off x="1" y="0"/>
            <a:ext cx="937868" cy="1219200"/>
          </a:xfrm>
          <a:prstGeom prst="rect">
            <a:avLst/>
          </a:prstGeom>
          <a:ln w="25400">
            <a:solidFill>
              <a:schemeClr val="accent2"/>
            </a:solidFill>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0613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maryann.jpg"/>
          <p:cNvPicPr>
            <a:picLocks noChangeAspect="1"/>
          </p:cNvPicPr>
          <p:nvPr/>
        </p:nvPicPr>
        <p:blipFill>
          <a:blip r:embed="rId3"/>
          <a:stretch>
            <a:fillRect/>
          </a:stretch>
        </p:blipFill>
        <p:spPr>
          <a:xfrm>
            <a:off x="-1" y="0"/>
            <a:ext cx="923679" cy="1219200"/>
          </a:xfrm>
          <a:prstGeom prst="rect">
            <a:avLst/>
          </a:prstGeom>
        </p:spPr>
      </p:pic>
      <p:sp>
        <p:nvSpPr>
          <p:cNvPr id="2" name="Title 1"/>
          <p:cNvSpPr>
            <a:spLocks noGrp="1"/>
          </p:cNvSpPr>
          <p:nvPr>
            <p:ph type="ctrTitle"/>
          </p:nvPr>
        </p:nvSpPr>
        <p:spPr>
          <a:xfrm>
            <a:off x="1322921" y="1447800"/>
            <a:ext cx="6498158" cy="1724867"/>
          </a:xfrm>
        </p:spPr>
        <p:txBody>
          <a:bodyPr>
            <a:normAutofit fontScale="90000"/>
          </a:bodyPr>
          <a:lstStyle/>
          <a:p>
            <a:r>
              <a:rPr lang="en-US" b="1" dirty="0" smtClean="0"/>
              <a:t>Quality Management Review (QMR) Process</a:t>
            </a:r>
            <a:endParaRPr lang="en-US" b="1" dirty="0"/>
          </a:p>
        </p:txBody>
      </p:sp>
      <p:sp>
        <p:nvSpPr>
          <p:cNvPr id="3" name="Subtitle 2"/>
          <p:cNvSpPr>
            <a:spLocks noGrp="1"/>
          </p:cNvSpPr>
          <p:nvPr>
            <p:ph type="subTitle" idx="1"/>
          </p:nvPr>
        </p:nvSpPr>
        <p:spPr>
          <a:xfrm>
            <a:off x="1371600" y="3352800"/>
            <a:ext cx="6498159" cy="762000"/>
          </a:xfrm>
        </p:spPr>
        <p:txBody>
          <a:bodyPr>
            <a:noAutofit/>
          </a:bodyPr>
          <a:lstStyle/>
          <a:p>
            <a:r>
              <a:rPr lang="en-US" sz="2400" b="1" dirty="0" smtClean="0"/>
              <a:t>Preparing for the Process </a:t>
            </a:r>
            <a:br>
              <a:rPr lang="en-US" sz="2400" b="1" dirty="0" smtClean="0"/>
            </a:br>
            <a:r>
              <a:rPr lang="en-US" sz="2400" b="1" dirty="0" smtClean="0"/>
              <a:t>Tips for Local Systems and Practitioners</a:t>
            </a:r>
          </a:p>
        </p:txBody>
      </p:sp>
      <p:sp>
        <p:nvSpPr>
          <p:cNvPr id="4" name="Rectangle 3"/>
          <p:cNvSpPr/>
          <p:nvPr/>
        </p:nvSpPr>
        <p:spPr>
          <a:xfrm>
            <a:off x="0" y="0"/>
            <a:ext cx="914400" cy="1219200"/>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500px-Speaker_Icon_svg.gif"/>
          <p:cNvPicPr>
            <a:picLocks noChangeAspect="1"/>
          </p:cNvPicPr>
          <p:nvPr/>
        </p:nvPicPr>
        <p:blipFill>
          <a:blip r:embed="rId4" cstate="print"/>
          <a:stretch>
            <a:fillRect/>
          </a:stretch>
        </p:blipFill>
        <p:spPr>
          <a:xfrm>
            <a:off x="323850" y="1231900"/>
            <a:ext cx="285750" cy="28575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89892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Purpose</a:t>
            </a:r>
            <a:endParaRPr lang="en-US" b="1" dirty="0"/>
          </a:p>
        </p:txBody>
      </p:sp>
      <p:sp>
        <p:nvSpPr>
          <p:cNvPr id="3" name="Content Placeholder 2"/>
          <p:cNvSpPr>
            <a:spLocks noGrp="1"/>
          </p:cNvSpPr>
          <p:nvPr>
            <p:ph idx="1"/>
          </p:nvPr>
        </p:nvSpPr>
        <p:spPr>
          <a:xfrm>
            <a:off x="549275" y="2133600"/>
            <a:ext cx="8042276" cy="1981200"/>
          </a:xfrm>
        </p:spPr>
        <p:txBody>
          <a:bodyPr/>
          <a:lstStyle/>
          <a:p>
            <a:pPr algn="ctr">
              <a:buNone/>
            </a:pPr>
            <a:r>
              <a:rPr lang="en-US" dirty="0" smtClean="0"/>
              <a:t>Review the QMR process</a:t>
            </a:r>
          </a:p>
          <a:p>
            <a:pPr algn="ctr">
              <a:buNone/>
            </a:pPr>
            <a:r>
              <a:rPr lang="en-US" dirty="0" smtClean="0"/>
              <a:t>Review general findings from the QMR pilots</a:t>
            </a:r>
          </a:p>
          <a:p>
            <a:pPr algn="ctr">
              <a:buNone/>
            </a:pPr>
            <a:r>
              <a:rPr lang="en-US" dirty="0" smtClean="0"/>
              <a:t>Share documentation tips</a:t>
            </a:r>
          </a:p>
        </p:txBody>
      </p:sp>
      <p:pic>
        <p:nvPicPr>
          <p:cNvPr id="9" name="Picture 8" descr="files.gif"/>
          <p:cNvPicPr>
            <a:picLocks noChangeAspect="1"/>
          </p:cNvPicPr>
          <p:nvPr/>
        </p:nvPicPr>
        <p:blipFill>
          <a:blip r:embed="rId3"/>
          <a:stretch>
            <a:fillRect/>
          </a:stretch>
        </p:blipFill>
        <p:spPr>
          <a:xfrm>
            <a:off x="3213100" y="4178300"/>
            <a:ext cx="2717800" cy="1536700"/>
          </a:xfrm>
          <a:prstGeom prst="rect">
            <a:avLst/>
          </a:prstGeom>
        </p:spPr>
      </p:pic>
      <p:pic>
        <p:nvPicPr>
          <p:cNvPr id="10" name="Picture 9" descr="maryann.jpg"/>
          <p:cNvPicPr>
            <a:picLocks noChangeAspect="1"/>
          </p:cNvPicPr>
          <p:nvPr/>
        </p:nvPicPr>
        <p:blipFill>
          <a:blip r:embed="rId4"/>
          <a:stretch>
            <a:fillRect/>
          </a:stretch>
        </p:blipFill>
        <p:spPr>
          <a:xfrm>
            <a:off x="-1" y="0"/>
            <a:ext cx="923679" cy="1219200"/>
          </a:xfrm>
          <a:prstGeom prst="rect">
            <a:avLst/>
          </a:prstGeom>
        </p:spPr>
      </p:pic>
      <p:sp>
        <p:nvSpPr>
          <p:cNvPr id="11" name="Rectangle 10"/>
          <p:cNvSpPr/>
          <p:nvPr/>
        </p:nvSpPr>
        <p:spPr>
          <a:xfrm>
            <a:off x="0" y="0"/>
            <a:ext cx="914400" cy="1219200"/>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500px-Speaker_Icon_svg.gif"/>
          <p:cNvPicPr>
            <a:picLocks noChangeAspect="1"/>
          </p:cNvPicPr>
          <p:nvPr/>
        </p:nvPicPr>
        <p:blipFill>
          <a:blip r:embed="rId5" cstate="print"/>
          <a:stretch>
            <a:fillRect/>
          </a:stretch>
        </p:blipFill>
        <p:spPr>
          <a:xfrm>
            <a:off x="323850" y="1231900"/>
            <a:ext cx="285750" cy="28575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026944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2972</TotalTime>
  <Words>7183</Words>
  <Application>Microsoft Office PowerPoint</Application>
  <PresentationFormat>On-screen Show (4:3)</PresentationFormat>
  <Paragraphs>547</Paragraphs>
  <Slides>65</Slides>
  <Notes>65</Notes>
  <HiddenSlides>0</HiddenSlides>
  <MMClips>0</MMClips>
  <ScaleCrop>false</ScaleCrop>
  <HeadingPairs>
    <vt:vector size="4" baseType="variant">
      <vt:variant>
        <vt:lpstr>Design Template</vt:lpstr>
      </vt:variant>
      <vt:variant>
        <vt:i4>1</vt:i4>
      </vt:variant>
      <vt:variant>
        <vt:lpstr>Slide Titles</vt:lpstr>
      </vt:variant>
      <vt:variant>
        <vt:i4>65</vt:i4>
      </vt:variant>
    </vt:vector>
  </HeadingPairs>
  <TitlesOfParts>
    <vt:vector size="66" baseType="lpstr">
      <vt:lpstr>Breeze</vt:lpstr>
      <vt:lpstr>The QMR Process: Preparation and Documentation Tips for Local Systems and Practitioners</vt:lpstr>
      <vt:lpstr>Welcome!</vt:lpstr>
      <vt:lpstr>Housekeeping</vt:lpstr>
      <vt:lpstr>Practice Chat </vt:lpstr>
      <vt:lpstr>Viewing Options</vt:lpstr>
      <vt:lpstr>Your Feedback</vt:lpstr>
      <vt:lpstr>Handouts</vt:lpstr>
      <vt:lpstr>Quality Management Review (QMR) Process</vt:lpstr>
      <vt:lpstr>Purpose</vt:lpstr>
      <vt:lpstr>Question</vt:lpstr>
      <vt:lpstr>Why Do We Have QMRs?</vt:lpstr>
      <vt:lpstr>Slide 12</vt:lpstr>
      <vt:lpstr>Slide 13</vt:lpstr>
      <vt:lpstr>What Happens During  the QMR Process?</vt:lpstr>
      <vt:lpstr>Pre-Site Visit Activities</vt:lpstr>
      <vt:lpstr>Pre-Site Visit Activities</vt:lpstr>
      <vt:lpstr>Pre-Site Visit Activities</vt:lpstr>
      <vt:lpstr>Pre-Site Visit Activities</vt:lpstr>
      <vt:lpstr>Your Burning Questions</vt:lpstr>
      <vt:lpstr>Locate Documents</vt:lpstr>
      <vt:lpstr>On-Site Visit</vt:lpstr>
      <vt:lpstr>On-Site Visit:  What Occurs</vt:lpstr>
      <vt:lpstr>Document Review</vt:lpstr>
      <vt:lpstr>Slide 24</vt:lpstr>
      <vt:lpstr>QMR Audit Tool: Page 3</vt:lpstr>
      <vt:lpstr>QMR Audit Tool: Page 4</vt:lpstr>
      <vt:lpstr>QMR Audit Tool: Page 5</vt:lpstr>
      <vt:lpstr>QMR Audit Tool: Page 5</vt:lpstr>
      <vt:lpstr>Question</vt:lpstr>
      <vt:lpstr>QMR Audit Tool: Page 6</vt:lpstr>
      <vt:lpstr>Slide 31</vt:lpstr>
      <vt:lpstr>Slide 32</vt:lpstr>
      <vt:lpstr>On-Site Visit</vt:lpstr>
      <vt:lpstr>Post Site Visit Wrap Up</vt:lpstr>
      <vt:lpstr>Slide 35</vt:lpstr>
      <vt:lpstr>Slide 36</vt:lpstr>
      <vt:lpstr>Slide 37</vt:lpstr>
      <vt:lpstr>What Did We Find During the Pilot QMRs?</vt:lpstr>
      <vt:lpstr>What Did We Find During the Pilot QMRs?</vt:lpstr>
      <vt:lpstr>So What Can You Do?</vt:lpstr>
      <vt:lpstr>Question</vt:lpstr>
      <vt:lpstr>Purpose of Documentation</vt:lpstr>
      <vt:lpstr>Slide 43</vt:lpstr>
      <vt:lpstr>Ask Yourself</vt:lpstr>
      <vt:lpstr>Locate Contact Note 1</vt:lpstr>
      <vt:lpstr>Contact Note 1</vt:lpstr>
      <vt:lpstr>Slide 47</vt:lpstr>
      <vt:lpstr>Slide 48</vt:lpstr>
      <vt:lpstr>Slide 49</vt:lpstr>
      <vt:lpstr>Slide 50</vt:lpstr>
      <vt:lpstr>Slide 51</vt:lpstr>
      <vt:lpstr>Slide 52</vt:lpstr>
      <vt:lpstr>Slide 53</vt:lpstr>
      <vt:lpstr>Slide 54</vt:lpstr>
      <vt:lpstr>Slide 55</vt:lpstr>
      <vt:lpstr>Documentation Tips  </vt:lpstr>
      <vt:lpstr>Documentation Tips  </vt:lpstr>
      <vt:lpstr>Documentation Tips  </vt:lpstr>
      <vt:lpstr>Slide 59</vt:lpstr>
      <vt:lpstr>Slide 60</vt:lpstr>
      <vt:lpstr>Slide 61</vt:lpstr>
      <vt:lpstr>Slide 62</vt:lpstr>
      <vt:lpstr>Slide 63</vt:lpstr>
      <vt:lpstr>Slide 64</vt:lpstr>
      <vt:lpstr>  www.eipd.vcu.edu  </vt:lpstr>
    </vt:vector>
  </TitlesOfParts>
  <Company>Virginia IT Infrastructure Partnership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Documentation and the QMR Process</dc:title>
  <dc:creator>phu55748</dc:creator>
  <cp:lastModifiedBy>Rebecka Anderson</cp:lastModifiedBy>
  <cp:revision>306</cp:revision>
  <cp:lastPrinted>2010-12-20T14:06:37Z</cp:lastPrinted>
  <dcterms:created xsi:type="dcterms:W3CDTF">2011-01-20T19:15:06Z</dcterms:created>
  <dcterms:modified xsi:type="dcterms:W3CDTF">2011-01-20T21:00:58Z</dcterms:modified>
</cp:coreProperties>
</file>