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90" r:id="rId2"/>
    <p:sldId id="291" r:id="rId3"/>
    <p:sldId id="315"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256" r:id="rId20"/>
    <p:sldId id="257" r:id="rId21"/>
    <p:sldId id="258" r:id="rId22"/>
    <p:sldId id="259" r:id="rId23"/>
    <p:sldId id="310"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312" r:id="rId37"/>
    <p:sldId id="313" r:id="rId38"/>
    <p:sldId id="314" r:id="rId39"/>
    <p:sldId id="275" r:id="rId40"/>
    <p:sldId id="311" r:id="rId41"/>
    <p:sldId id="277" r:id="rId42"/>
    <p:sldId id="278" r:id="rId43"/>
    <p:sldId id="279" r:id="rId44"/>
    <p:sldId id="280" r:id="rId45"/>
    <p:sldId id="281" r:id="rId46"/>
    <p:sldId id="282" r:id="rId47"/>
    <p:sldId id="283" r:id="rId48"/>
    <p:sldId id="308" r:id="rId4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83165" autoAdjust="0"/>
  </p:normalViewPr>
  <p:slideViewPr>
    <p:cSldViewPr>
      <p:cViewPr varScale="1">
        <p:scale>
          <a:sx n="76" d="100"/>
          <a:sy n="76" d="100"/>
        </p:scale>
        <p:origin x="-1806" y="-90"/>
      </p:cViewPr>
      <p:guideLst>
        <p:guide orient="horz" pos="2160"/>
        <p:guide pos="2880"/>
      </p:guideLst>
    </p:cSldViewPr>
  </p:slideViewPr>
  <p:notesTextViewPr>
    <p:cViewPr>
      <p:scale>
        <a:sx n="1" d="1"/>
        <a:sy n="1" d="1"/>
      </p:scale>
      <p:origin x="0" y="0"/>
    </p:cViewPr>
  </p:notesTextViewPr>
  <p:sorterViewPr>
    <p:cViewPr>
      <p:scale>
        <a:sx n="100" d="100"/>
        <a:sy n="100" d="100"/>
      </p:scale>
      <p:origin x="0" y="5856"/>
    </p:cViewPr>
  </p:sorterViewPr>
  <p:notesViewPr>
    <p:cSldViewPr>
      <p:cViewPr>
        <p:scale>
          <a:sx n="80" d="100"/>
          <a:sy n="80" d="100"/>
        </p:scale>
        <p:origin x="-2982" y="15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B48D8F5E-A860-4503-AC38-08C157EF55FA}" type="datetimeFigureOut">
              <a:rPr lang="en-US" smtClean="0"/>
              <a:t>5/6/2015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C3433D98-8B01-45DC-8E00-1A101BAF43BD}" type="slidenum">
              <a:rPr lang="en-US" smtClean="0"/>
              <a:t>‹#›</a:t>
            </a:fld>
            <a:endParaRPr lang="en-US"/>
          </a:p>
        </p:txBody>
      </p:sp>
    </p:spTree>
    <p:extLst>
      <p:ext uri="{BB962C8B-B14F-4D97-AF65-F5344CB8AC3E}">
        <p14:creationId xmlns:p14="http://schemas.microsoft.com/office/powerpoint/2010/main" val="3607730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D0E9FF1-BD58-6E49-BFC3-600578C5C0D7}" type="datetimeFigureOut">
              <a:rPr lang="en-US" smtClean="0"/>
              <a:pPr/>
              <a:t>5/6/2015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802F823-26CE-9C47-80B9-02820C0AABE4}" type="slidenum">
              <a:rPr lang="en-US" smtClean="0"/>
              <a:pPr/>
              <a:t>‹#›</a:t>
            </a:fld>
            <a:endParaRPr lang="en-US"/>
          </a:p>
        </p:txBody>
      </p:sp>
    </p:spTree>
    <p:extLst>
      <p:ext uri="{BB962C8B-B14F-4D97-AF65-F5344CB8AC3E}">
        <p14:creationId xmlns:p14="http://schemas.microsoft.com/office/powerpoint/2010/main" val="12994700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youtube.com/watch?v=jkp3VNm0rq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youtube.com/watch?v=kWkfHYodskQ"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76288"/>
            <a:ext cx="4651375" cy="3489325"/>
          </a:xfrm>
        </p:spPr>
      </p:sp>
      <p:sp>
        <p:nvSpPr>
          <p:cNvPr id="3" name="Notes Placeholder 2"/>
          <p:cNvSpPr>
            <a:spLocks noGrp="1"/>
          </p:cNvSpPr>
          <p:nvPr>
            <p:ph type="body" idx="1"/>
          </p:nvPr>
        </p:nvSpPr>
        <p:spPr/>
        <p:txBody>
          <a:bodyPr/>
          <a:lstStyle/>
          <a:p>
            <a:r>
              <a:rPr lang="en-US" dirty="0" smtClean="0"/>
              <a:t>Welcome:</a:t>
            </a:r>
          </a:p>
          <a:p>
            <a:r>
              <a:rPr lang="en-US" dirty="0" smtClean="0"/>
              <a:t>	restrooms</a:t>
            </a:r>
          </a:p>
          <a:p>
            <a:r>
              <a:rPr lang="en-US" dirty="0" smtClean="0"/>
              <a:t>	turn off phones</a:t>
            </a:r>
          </a:p>
          <a:p>
            <a:r>
              <a:rPr lang="en-US" dirty="0" smtClean="0"/>
              <a:t>	Agenda for the day</a:t>
            </a:r>
            <a:endParaRPr lang="en-US" baseline="0" dirty="0" smtClean="0"/>
          </a:p>
          <a:p>
            <a:endParaRPr lang="en-US" baseline="0" dirty="0" smtClean="0"/>
          </a:p>
          <a:p>
            <a:r>
              <a:rPr lang="en-US" baseline="0" dirty="0" smtClean="0"/>
              <a:t>Participants – take care of your needs, participate, ask questions, think aloud – we don’t have all the answers either</a:t>
            </a:r>
          </a:p>
          <a:p>
            <a:endParaRPr lang="en-US" dirty="0"/>
          </a:p>
          <a:p>
            <a:r>
              <a:rPr lang="en-US" baseline="0" dirty="0" smtClean="0"/>
              <a:t>Introduce ourselves:</a:t>
            </a:r>
          </a:p>
          <a:p>
            <a:r>
              <a:rPr lang="en-US" dirty="0"/>
              <a:t>	</a:t>
            </a:r>
            <a:r>
              <a:rPr lang="en-US" dirty="0" smtClean="0"/>
              <a:t>name, role in EI, how did you get to EI? What has changed for you with 	coaching?</a:t>
            </a:r>
            <a:endParaRPr lang="en-US" baseline="0" dirty="0" smtClean="0"/>
          </a:p>
          <a:p>
            <a:endParaRPr lang="en-US" dirty="0"/>
          </a:p>
          <a:p>
            <a:r>
              <a:rPr lang="en-US" dirty="0"/>
              <a:t>	</a:t>
            </a:r>
            <a:endParaRPr lang="en-US" dirty="0" smtClean="0"/>
          </a:p>
          <a:p>
            <a:endParaRPr lang="en-US" baseline="0"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0CC6A1-4AD9-4E58-B0DF-95581787BC06}" type="slidenum">
              <a:rPr lang="en-US" smtClean="0"/>
              <a:t>1</a:t>
            </a:fld>
            <a:endParaRPr lang="en-US"/>
          </a:p>
        </p:txBody>
      </p:sp>
    </p:spTree>
    <p:extLst>
      <p:ext uri="{BB962C8B-B14F-4D97-AF65-F5344CB8AC3E}">
        <p14:creationId xmlns:p14="http://schemas.microsoft.com/office/powerpoint/2010/main" val="49016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996" y="4187666"/>
            <a:ext cx="6239933" cy="4885611"/>
          </a:xfrm>
        </p:spPr>
        <p:txBody>
          <a:bodyPr/>
          <a:lstStyle/>
          <a:p>
            <a:pPr defTabSz="932871">
              <a:defRPr/>
            </a:pPr>
            <a:r>
              <a:rPr lang="en-US" sz="1100" dirty="0"/>
              <a:t>A natural environment includes both places </a:t>
            </a:r>
            <a:r>
              <a:rPr lang="en-US" sz="1100" i="1" dirty="0"/>
              <a:t>as well as activities</a:t>
            </a:r>
            <a:r>
              <a:rPr lang="en-US" sz="1100" dirty="0"/>
              <a:t> where children without disabilities would typically be found within the community – not places children go </a:t>
            </a:r>
            <a:r>
              <a:rPr lang="en-US" sz="1100" i="1" dirty="0"/>
              <a:t>because of their disabilities, convenience of a therapist, or access to a special place or equipment</a:t>
            </a:r>
            <a:r>
              <a:rPr lang="en-US" sz="1100" dirty="0"/>
              <a:t>. </a:t>
            </a:r>
          </a:p>
          <a:p>
            <a:endParaRPr lang="en-US" sz="1100" dirty="0"/>
          </a:p>
          <a:p>
            <a:r>
              <a:rPr lang="en-US" sz="1100" dirty="0"/>
              <a:t>What do you think of when you hear the word </a:t>
            </a:r>
            <a:r>
              <a:rPr lang="en-US" sz="1100" i="1" dirty="0"/>
              <a:t>natural</a:t>
            </a:r>
            <a:r>
              <a:rPr lang="en-US" sz="1100" dirty="0"/>
              <a:t>?   sample– typical, expected, accepted</a:t>
            </a:r>
          </a:p>
          <a:p>
            <a:r>
              <a:rPr lang="en-US" sz="1100" dirty="0"/>
              <a:t>What do you think of when you hear the word environment?  sample– conditions, things, circumstances around us</a:t>
            </a:r>
          </a:p>
          <a:p>
            <a:endParaRPr lang="en-US" sz="1100" dirty="0"/>
          </a:p>
          <a:p>
            <a:r>
              <a:rPr lang="en-US" sz="1100" dirty="0"/>
              <a:t>In short – NLEs are all the people,  places that surround a child &amp; helps him or her to grow &amp; develop.  </a:t>
            </a:r>
          </a:p>
          <a:p>
            <a:r>
              <a:rPr lang="en-US" sz="1100" dirty="0"/>
              <a:t>	</a:t>
            </a:r>
            <a:r>
              <a:rPr lang="en-US" sz="1100" b="1" dirty="0"/>
              <a:t>In order to truly coach – we need to know a family’s routines and know them well.  </a:t>
            </a:r>
          </a:p>
          <a:p>
            <a:endParaRPr lang="en-US" sz="1100" dirty="0"/>
          </a:p>
          <a:p>
            <a:endParaRPr lang="en-US" sz="1100" dirty="0"/>
          </a:p>
          <a:p>
            <a:r>
              <a:rPr lang="en-US" sz="1100" b="1" dirty="0">
                <a:solidFill>
                  <a:srgbClr val="0070C0"/>
                </a:solidFill>
              </a:rPr>
              <a:t>Activity – THINK of a family you have: write down all the routines they may experience in a day with their child</a:t>
            </a:r>
          </a:p>
          <a:p>
            <a:r>
              <a:rPr lang="en-US" sz="1100" b="1" dirty="0">
                <a:solidFill>
                  <a:srgbClr val="0070C0"/>
                </a:solidFill>
              </a:rPr>
              <a:t>                 PAIR – now turn to your neighbor, add to your list – any </a:t>
            </a:r>
          </a:p>
          <a:p>
            <a:r>
              <a:rPr lang="en-US" sz="1100" b="1" dirty="0">
                <a:solidFill>
                  <a:srgbClr val="0070C0"/>
                </a:solidFill>
              </a:rPr>
              <a:t>                 TABLE – now share with the table, add to the list </a:t>
            </a:r>
          </a:p>
          <a:p>
            <a:endParaRPr lang="en-US" sz="1100" b="1" dirty="0">
              <a:solidFill>
                <a:srgbClr val="0070C0"/>
              </a:solidFill>
            </a:endParaRPr>
          </a:p>
          <a:p>
            <a:r>
              <a:rPr lang="en-US" sz="1100" b="1" dirty="0">
                <a:solidFill>
                  <a:srgbClr val="0070C0"/>
                </a:solidFill>
              </a:rPr>
              <a:t>Go around the room and get one routine from each until list is exhausted on a group chart</a:t>
            </a:r>
          </a:p>
          <a:p>
            <a:endParaRPr lang="en-US" sz="1100" dirty="0"/>
          </a:p>
          <a:p>
            <a:r>
              <a:rPr lang="en-US" sz="1100" dirty="0"/>
              <a:t>Purpose of this activity – we are not the event.  Our goal through a coaching interaction is to gear what a family wants for their child through their EVERY DAY interactions</a:t>
            </a:r>
          </a:p>
        </p:txBody>
      </p:sp>
      <p:sp>
        <p:nvSpPr>
          <p:cNvPr id="4" name="Slide Number Placeholder 3"/>
          <p:cNvSpPr>
            <a:spLocks noGrp="1"/>
          </p:cNvSpPr>
          <p:nvPr>
            <p:ph type="sldNum" sz="quarter" idx="10"/>
          </p:nvPr>
        </p:nvSpPr>
        <p:spPr/>
        <p:txBody>
          <a:bodyPr/>
          <a:lstStyle/>
          <a:p>
            <a:fld id="{2E0CC6A1-4AD9-4E58-B0DF-95581787BC06}" type="slidenum">
              <a:rPr lang="en-US" smtClean="0"/>
              <a:t>10</a:t>
            </a:fld>
            <a:endParaRPr lang="en-US"/>
          </a:p>
        </p:txBody>
      </p:sp>
    </p:spTree>
    <p:extLst>
      <p:ext uri="{BB962C8B-B14F-4D97-AF65-F5344CB8AC3E}">
        <p14:creationId xmlns:p14="http://schemas.microsoft.com/office/powerpoint/2010/main" val="400975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435">
              <a:defRPr/>
            </a:pPr>
            <a:r>
              <a:rPr lang="en-US" dirty="0" smtClean="0"/>
              <a:t>What might coaching, as we have just started to discuss it, look like?</a:t>
            </a:r>
          </a:p>
          <a:p>
            <a:endParaRPr lang="en-US" dirty="0" smtClean="0"/>
          </a:p>
          <a:p>
            <a:r>
              <a:rPr lang="en-US" dirty="0" smtClean="0"/>
              <a:t>How many of you are familiar with this document?</a:t>
            </a:r>
          </a:p>
          <a:p>
            <a:endParaRPr lang="en-US" dirty="0"/>
          </a:p>
          <a:p>
            <a:r>
              <a:rPr lang="en-US" dirty="0" smtClean="0"/>
              <a:t>(If not many, give 5 minutes</a:t>
            </a:r>
            <a:r>
              <a:rPr lang="en-US" baseline="0" dirty="0" smtClean="0"/>
              <a:t> to read over the 7 key principles just so they are familiar)</a:t>
            </a:r>
          </a:p>
          <a:p>
            <a:endParaRPr lang="en-US" dirty="0" smtClean="0"/>
          </a:p>
          <a:p>
            <a:r>
              <a:rPr lang="en-US" dirty="0"/>
              <a:t>Assign principle to each table and ask each table to determine 1 way coaching supports that principle based on this minimal conversation we have had</a:t>
            </a:r>
            <a:r>
              <a:rPr lang="en-US" dirty="0" smtClean="0"/>
              <a:t>.</a:t>
            </a:r>
          </a:p>
          <a:p>
            <a:endParaRPr lang="en-US" dirty="0"/>
          </a:p>
          <a:p>
            <a:r>
              <a:rPr lang="en-US" b="1" dirty="0" smtClean="0">
                <a:solidFill>
                  <a:srgbClr val="FF0000"/>
                </a:solidFill>
              </a:rPr>
              <a:t>.</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2E0CC6A1-4AD9-4E58-B0DF-95581787BC06}" type="slidenum">
              <a:rPr lang="en-US" smtClean="0"/>
              <a:t>11</a:t>
            </a:fld>
            <a:endParaRPr lang="en-US"/>
          </a:p>
        </p:txBody>
      </p:sp>
    </p:spTree>
    <p:extLst>
      <p:ext uri="{BB962C8B-B14F-4D97-AF65-F5344CB8AC3E}">
        <p14:creationId xmlns:p14="http://schemas.microsoft.com/office/powerpoint/2010/main" val="3215201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a:t>
            </a:r>
            <a:r>
              <a:rPr lang="en-US" baseline="0" dirty="0" smtClean="0"/>
              <a:t> about their reading prior to coming to class and the parts of coaching we are going to explore from here forward</a:t>
            </a:r>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12</a:t>
            </a:fld>
            <a:endParaRPr lang="en-US"/>
          </a:p>
        </p:txBody>
      </p:sp>
    </p:spTree>
    <p:extLst>
      <p:ext uri="{BB962C8B-B14F-4D97-AF65-F5344CB8AC3E}">
        <p14:creationId xmlns:p14="http://schemas.microsoft.com/office/powerpoint/2010/main" val="4024213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Planning</a:t>
            </a:r>
            <a:r>
              <a:rPr lang="en-US" baseline="0" dirty="0" smtClean="0"/>
              <a:t> is an agreement on the actions that one or both participants will take in order to work on things until the next time coach and </a:t>
            </a:r>
            <a:r>
              <a:rPr lang="en-US" baseline="0" dirty="0" err="1" smtClean="0"/>
              <a:t>coachee</a:t>
            </a:r>
            <a:r>
              <a:rPr lang="en-US" baseline="0" dirty="0" smtClean="0"/>
              <a:t> meet again.</a:t>
            </a:r>
          </a:p>
          <a:p>
            <a:r>
              <a:rPr lang="en-US" baseline="0" dirty="0" smtClean="0"/>
              <a:t>-The purpose of joint planning is to ensure that the </a:t>
            </a:r>
            <a:r>
              <a:rPr lang="en-US" baseline="0" dirty="0" err="1" smtClean="0"/>
              <a:t>coachee</a:t>
            </a:r>
            <a:r>
              <a:rPr lang="en-US" baseline="0" dirty="0" smtClean="0"/>
              <a:t> actively participates in the use of the new knowledge and skills that was presented between coaching sessions.</a:t>
            </a:r>
          </a:p>
          <a:p>
            <a:r>
              <a:rPr lang="en-US" baseline="0" dirty="0" smtClean="0"/>
              <a:t>-Involves discussion of what the </a:t>
            </a:r>
            <a:r>
              <a:rPr lang="en-US" baseline="0" dirty="0" err="1" smtClean="0"/>
              <a:t>coachee</a:t>
            </a:r>
            <a:r>
              <a:rPr lang="en-US" baseline="0" dirty="0" smtClean="0"/>
              <a:t> agrees to do between coaching interactions regarding the use of information that was discussed or the skills that were practiced when the coach was present.</a:t>
            </a:r>
          </a:p>
          <a:p>
            <a:pPr marL="0" lvl="1"/>
            <a:r>
              <a:rPr lang="en-US" dirty="0" smtClean="0"/>
              <a:t>- Lay </a:t>
            </a:r>
            <a:r>
              <a:rPr lang="en-US" dirty="0"/>
              <a:t>the expectation that sessions </a:t>
            </a:r>
            <a:r>
              <a:rPr lang="en-US" dirty="0" smtClean="0"/>
              <a:t>utilize the coaching interaction style from the very first meeting with the family/child (intake) </a:t>
            </a:r>
            <a:endParaRPr lang="en-US" dirty="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13</a:t>
            </a:fld>
            <a:endParaRPr lang="en-US"/>
          </a:p>
        </p:txBody>
      </p:sp>
    </p:spTree>
    <p:extLst>
      <p:ext uri="{BB962C8B-B14F-4D97-AF65-F5344CB8AC3E}">
        <p14:creationId xmlns:p14="http://schemas.microsoft.com/office/powerpoint/2010/main" val="1918279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starting point for all follow-up coaching</a:t>
            </a:r>
            <a:r>
              <a:rPr lang="en-US" baseline="0" dirty="0" smtClean="0"/>
              <a:t> conversations is revisitation of the previous joint plan. </a:t>
            </a:r>
          </a:p>
          <a:p>
            <a:endParaRPr lang="en-US" dirty="0"/>
          </a:p>
          <a:p>
            <a:r>
              <a:rPr lang="en-US" baseline="0" dirty="0" smtClean="0"/>
              <a:t>Key points to a successful Joint Plan:</a:t>
            </a:r>
          </a:p>
          <a:p>
            <a:r>
              <a:rPr lang="en-US" baseline="0" dirty="0" smtClean="0"/>
              <a:t>-Predictable Process: </a:t>
            </a:r>
            <a:r>
              <a:rPr lang="en-US" baseline="0" dirty="0" err="1" smtClean="0"/>
              <a:t>coachee</a:t>
            </a:r>
            <a:r>
              <a:rPr lang="en-US" baseline="0" dirty="0" smtClean="0"/>
              <a:t> knows the expectation that he or she will implement the joint plan between visits and then report their reflections regarding the implementation of the joint plan the next time coach and </a:t>
            </a:r>
            <a:r>
              <a:rPr lang="en-US" baseline="0" dirty="0" err="1" smtClean="0"/>
              <a:t>coachee</a:t>
            </a:r>
            <a:r>
              <a:rPr lang="en-US" baseline="0" dirty="0" smtClean="0"/>
              <a:t> meet. </a:t>
            </a:r>
          </a:p>
          <a:p>
            <a:r>
              <a:rPr lang="en-US" baseline="0" dirty="0" smtClean="0"/>
              <a:t>-</a:t>
            </a:r>
            <a:r>
              <a:rPr lang="en-US" baseline="0" dirty="0" err="1" smtClean="0"/>
              <a:t>Revisitation</a:t>
            </a:r>
            <a:r>
              <a:rPr lang="en-US" baseline="0" dirty="0" smtClean="0"/>
              <a:t> of joint plan provides focus to the conversation. </a:t>
            </a:r>
          </a:p>
          <a:p>
            <a:r>
              <a:rPr lang="en-US" baseline="0" dirty="0" smtClean="0"/>
              <a:t>-The beginning is the end..(all coaching sessions should start with the joint plan that was created at the previous session)</a:t>
            </a:r>
          </a:p>
          <a:p>
            <a:r>
              <a:rPr lang="en-US" baseline="0" dirty="0" smtClean="0"/>
              <a:t>-Builds upon getting the </a:t>
            </a:r>
            <a:r>
              <a:rPr lang="en-US" baseline="0" dirty="0" err="1" smtClean="0"/>
              <a:t>coachee</a:t>
            </a:r>
            <a:r>
              <a:rPr lang="en-US" baseline="0" dirty="0" smtClean="0"/>
              <a:t> to critically think </a:t>
            </a:r>
            <a:r>
              <a:rPr lang="en-US" u="sng" baseline="0" dirty="0" smtClean="0"/>
              <a:t>and reflect </a:t>
            </a:r>
            <a:r>
              <a:rPr lang="en-US" baseline="0" dirty="0" smtClean="0"/>
              <a:t>about how they got something to work or not work – builds confidence and competence of parent.</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14</a:t>
            </a:fld>
            <a:endParaRPr lang="en-US"/>
          </a:p>
        </p:txBody>
      </p:sp>
    </p:spTree>
    <p:extLst>
      <p:ext uri="{BB962C8B-B14F-4D97-AF65-F5344CB8AC3E}">
        <p14:creationId xmlns:p14="http://schemas.microsoft.com/office/powerpoint/2010/main" val="321023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have to be</a:t>
            </a:r>
            <a:r>
              <a:rPr lang="en-US" baseline="0" dirty="0" smtClean="0"/>
              <a:t> exactly at the end of the conversation, but even as coach and </a:t>
            </a:r>
            <a:r>
              <a:rPr lang="en-US" baseline="0" dirty="0" err="1" smtClean="0"/>
              <a:t>coachee</a:t>
            </a:r>
            <a:r>
              <a:rPr lang="en-US" baseline="0" dirty="0" smtClean="0"/>
              <a:t> are working through</a:t>
            </a:r>
            <a:r>
              <a:rPr lang="en-US" dirty="0" smtClean="0"/>
              <a:t> the session – doesn’t have to be at the end.  Will occur naturally</a:t>
            </a:r>
            <a:endParaRPr lang="en-US" baseline="0" dirty="0" smtClean="0"/>
          </a:p>
          <a:p>
            <a:r>
              <a:rPr lang="en-US" baseline="0" dirty="0" smtClean="0"/>
              <a:t>-Be sure to continue to review, as the coach, what was discussed and worked on during the session. To make sure everyone is on the same page. </a:t>
            </a:r>
          </a:p>
          <a:p>
            <a:r>
              <a:rPr lang="en-US" baseline="0" dirty="0" smtClean="0"/>
              <a:t>-This is a FAMILY </a:t>
            </a:r>
            <a:r>
              <a:rPr lang="en-US" dirty="0" smtClean="0"/>
              <a:t>DRIVEN plan so it is key </a:t>
            </a:r>
            <a:r>
              <a:rPr lang="en-US" baseline="0" dirty="0" smtClean="0"/>
              <a:t>to have the </a:t>
            </a:r>
            <a:r>
              <a:rPr lang="en-US" baseline="0" dirty="0" err="1" smtClean="0"/>
              <a:t>coachee</a:t>
            </a:r>
            <a:r>
              <a:rPr lang="en-US" baseline="0" dirty="0" smtClean="0"/>
              <a:t> state</a:t>
            </a:r>
            <a:r>
              <a:rPr lang="en-US" dirty="0" smtClean="0"/>
              <a:t> what it is they feel they can focus on/accomplish in the time before the next visit.  </a:t>
            </a:r>
            <a:endParaRPr lang="en-US" baseline="0" dirty="0" smtClean="0"/>
          </a:p>
          <a:p>
            <a:r>
              <a:rPr lang="en-US" baseline="0" dirty="0" smtClean="0"/>
              <a:t>-Summarizing on behalf of the </a:t>
            </a:r>
            <a:r>
              <a:rPr lang="en-US" baseline="0" dirty="0" err="1" smtClean="0"/>
              <a:t>coachee</a:t>
            </a:r>
            <a:r>
              <a:rPr lang="en-US" baseline="0" dirty="0" smtClean="0"/>
              <a:t> allows the coach to learn what factor appeared to be most important to the </a:t>
            </a:r>
            <a:r>
              <a:rPr lang="en-US" baseline="0" dirty="0" err="1" smtClean="0"/>
              <a:t>coachee</a:t>
            </a:r>
            <a:r>
              <a:rPr lang="en-US" baseline="0" dirty="0" smtClean="0"/>
              <a:t> and for checking their understanding of the plan – it may NOT be what we thought the plan “needed” to be</a:t>
            </a:r>
          </a:p>
          <a:p>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15</a:t>
            </a:fld>
            <a:endParaRPr lang="en-US"/>
          </a:p>
        </p:txBody>
      </p:sp>
    </p:spTree>
    <p:extLst>
      <p:ext uri="{BB962C8B-B14F-4D97-AF65-F5344CB8AC3E}">
        <p14:creationId xmlns:p14="http://schemas.microsoft.com/office/powerpoint/2010/main" val="203401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time for presenters to share their experiences of what has happened to them at this point in the visit.</a:t>
            </a:r>
          </a:p>
          <a:p>
            <a:endParaRPr lang="en-US" dirty="0"/>
          </a:p>
          <a:p>
            <a:r>
              <a:rPr lang="en-US" dirty="0" smtClean="0"/>
              <a:t>Strategies:</a:t>
            </a:r>
          </a:p>
          <a:p>
            <a:pPr marL="174913" indent="-174913">
              <a:buFontTx/>
              <a:buChar char="-"/>
            </a:pPr>
            <a:r>
              <a:rPr lang="en-US" dirty="0" smtClean="0"/>
              <a:t>Plan relates to the family’s routines and priorities (banana story)</a:t>
            </a:r>
          </a:p>
          <a:p>
            <a:pPr marL="174913" indent="-174913">
              <a:buFontTx/>
              <a:buChar char="-"/>
            </a:pPr>
            <a:r>
              <a:rPr lang="en-US" dirty="0" smtClean="0"/>
              <a:t>Coach summarizes session with invite to family to think of what might work</a:t>
            </a:r>
          </a:p>
          <a:p>
            <a:pPr marL="641349" lvl="1" indent="-174913">
              <a:buFont typeface="Arial" panose="020B0604020202020204" pitchFamily="34" charset="0"/>
              <a:buChar char="•"/>
            </a:pPr>
            <a:r>
              <a:rPr lang="en-US" dirty="0" smtClean="0"/>
              <a:t>Allow TIME for the discussion to occur that results in the joint plan</a:t>
            </a:r>
          </a:p>
          <a:p>
            <a:pPr marL="641349" lvl="1" indent="-174913">
              <a:buFont typeface="Arial" panose="020B0604020202020204" pitchFamily="34" charset="0"/>
              <a:buChar char="•"/>
            </a:pPr>
            <a:r>
              <a:rPr lang="en-US" dirty="0" smtClean="0"/>
              <a:t>What are some of the things we talked about?</a:t>
            </a:r>
          </a:p>
          <a:p>
            <a:pPr marL="641349" lvl="1" indent="-174913">
              <a:buFont typeface="Arial" panose="020B0604020202020204" pitchFamily="34" charset="0"/>
              <a:buChar char="•"/>
            </a:pPr>
            <a:r>
              <a:rPr lang="en-US" dirty="0" smtClean="0"/>
              <a:t>Remember when Suzy did this a little bit ago, and you did …</a:t>
            </a:r>
          </a:p>
          <a:p>
            <a:pPr marL="641349" lvl="1" indent="-174913">
              <a:buFont typeface="Arial" panose="020B0604020202020204" pitchFamily="34" charset="0"/>
              <a:buChar char="•"/>
            </a:pPr>
            <a:r>
              <a:rPr lang="en-US" dirty="0" smtClean="0"/>
              <a:t>Guide with observations from session, “When Johnny was climbing on the chair, what did you do or how did we respond to that?”</a:t>
            </a:r>
          </a:p>
          <a:p>
            <a:pPr marL="641349" lvl="1" indent="-174913">
              <a:buFont typeface="Arial" panose="020B0604020202020204" pitchFamily="34" charset="0"/>
              <a:buChar char="•"/>
            </a:pPr>
            <a:r>
              <a:rPr lang="en-US" dirty="0" smtClean="0"/>
              <a:t>Coach can remind </a:t>
            </a:r>
            <a:r>
              <a:rPr lang="en-US" dirty="0" err="1"/>
              <a:t>coachee</a:t>
            </a:r>
            <a:r>
              <a:rPr lang="en-US" dirty="0"/>
              <a:t> about strategy and ask whether or not to add to the joint plan. </a:t>
            </a:r>
          </a:p>
          <a:p>
            <a:pPr marL="641349" lvl="1" indent="-174913">
              <a:buFont typeface="Arial" panose="020B0604020202020204" pitchFamily="34" charset="0"/>
              <a:buChar char="•"/>
            </a:pPr>
            <a:r>
              <a:rPr lang="en-US" dirty="0" smtClean="0"/>
              <a:t>I don’t know = often a good time to share professional knowledge and then work together to relate that knowledge to their child and the focus of sessions</a:t>
            </a:r>
          </a:p>
          <a:p>
            <a:pPr marL="641349" lvl="1" indent="-174913">
              <a:buFont typeface="Arial" panose="020B0604020202020204" pitchFamily="34" charset="0"/>
              <a:buChar char="•"/>
            </a:pPr>
            <a:r>
              <a:rPr lang="en-US" dirty="0" smtClean="0"/>
              <a:t>If </a:t>
            </a:r>
            <a:r>
              <a:rPr lang="en-US" dirty="0" err="1" smtClean="0"/>
              <a:t>coachee</a:t>
            </a:r>
            <a:r>
              <a:rPr lang="en-US" baseline="0" dirty="0" smtClean="0"/>
              <a:t> decides not to add to plan, coach discuss why the idea was not a higher priority (i.e. too much time, too complicated, </a:t>
            </a:r>
            <a:r>
              <a:rPr lang="en-US" baseline="0" dirty="0" err="1" smtClean="0"/>
              <a:t>coachee</a:t>
            </a:r>
            <a:r>
              <a:rPr lang="en-US" baseline="0" dirty="0" smtClean="0"/>
              <a:t> didn’t understand) –It also helps in finding out why the strategy was not useful.</a:t>
            </a:r>
          </a:p>
          <a:p>
            <a:pPr marL="641349" lvl="1" indent="-174913">
              <a:buFont typeface="Arial" panose="020B0604020202020204" pitchFamily="34" charset="0"/>
              <a:buChar char="•"/>
            </a:pPr>
            <a:r>
              <a:rPr lang="en-US" dirty="0" smtClean="0"/>
              <a:t>Brain</a:t>
            </a:r>
            <a:r>
              <a:rPr lang="en-US" baseline="0" dirty="0" smtClean="0"/>
              <a:t> storm ideas: when developing a joint plan, how to help families to remember while coach is gone. Do you write it down, provide copies of your notes, etc.</a:t>
            </a:r>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16</a:t>
            </a:fld>
            <a:endParaRPr lang="en-US"/>
          </a:p>
        </p:txBody>
      </p:sp>
    </p:spTree>
    <p:extLst>
      <p:ext uri="{BB962C8B-B14F-4D97-AF65-F5344CB8AC3E}">
        <p14:creationId xmlns:p14="http://schemas.microsoft.com/office/powerpoint/2010/main" val="28466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solidFill>
                <a:schemeClr val="tx2">
                  <a:lumMod val="60000"/>
                  <a:lumOff val="40000"/>
                </a:schemeClr>
              </a:solidFill>
            </a:endParaRPr>
          </a:p>
          <a:p>
            <a:endParaRPr lang="en-US" b="1" dirty="0">
              <a:solidFill>
                <a:schemeClr val="tx2">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17</a:t>
            </a:fld>
            <a:endParaRPr lang="en-US"/>
          </a:p>
        </p:txBody>
      </p:sp>
    </p:spTree>
    <p:extLst>
      <p:ext uri="{BB962C8B-B14F-4D97-AF65-F5344CB8AC3E}">
        <p14:creationId xmlns:p14="http://schemas.microsoft.com/office/powerpoint/2010/main" val="2613887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852488"/>
            <a:ext cx="4654550" cy="3490912"/>
          </a:xfrm>
        </p:spPr>
      </p:sp>
      <p:sp>
        <p:nvSpPr>
          <p:cNvPr id="3" name="Notes Placeholder 2"/>
          <p:cNvSpPr>
            <a:spLocks noGrp="1"/>
          </p:cNvSpPr>
          <p:nvPr>
            <p:ph type="body" idx="1"/>
          </p:nvPr>
        </p:nvSpPr>
        <p:spPr/>
        <p:txBody>
          <a:bodyPr>
            <a:normAutofit/>
          </a:bodyPr>
          <a:lstStyle/>
          <a:p>
            <a:endParaRPr lang="en-US" b="1" dirty="0">
              <a:solidFill>
                <a:schemeClr val="tx2">
                  <a:lumMod val="60000"/>
                  <a:lumOff val="40000"/>
                </a:schemeClr>
              </a:solidFill>
            </a:endParaRPr>
          </a:p>
          <a:p>
            <a:r>
              <a:rPr lang="en-US" b="1" dirty="0">
                <a:solidFill>
                  <a:schemeClr val="tx2">
                    <a:lumMod val="60000"/>
                    <a:lumOff val="40000"/>
                  </a:schemeClr>
                </a:solidFill>
              </a:rPr>
              <a:t>When you go into a house, what question might you ask as you walk in?  What are some of the responses you have gotten to that question?</a:t>
            </a:r>
          </a:p>
          <a:p>
            <a:endParaRPr lang="en-US" b="1" dirty="0">
              <a:solidFill>
                <a:schemeClr val="tx2">
                  <a:lumMod val="60000"/>
                  <a:lumOff val="40000"/>
                </a:schemeClr>
              </a:solidFill>
            </a:endParaRPr>
          </a:p>
          <a:p>
            <a:r>
              <a:rPr lang="en-US" dirty="0">
                <a:solidFill>
                  <a:schemeClr val="tx2">
                    <a:lumMod val="60000"/>
                    <a:lumOff val="40000"/>
                  </a:schemeClr>
                </a:solidFill>
              </a:rPr>
              <a:t>-</a:t>
            </a:r>
            <a:r>
              <a:rPr lang="en-US" b="1" dirty="0">
                <a:solidFill>
                  <a:schemeClr val="tx2">
                    <a:lumMod val="60000"/>
                    <a:lumOff val="40000"/>
                  </a:schemeClr>
                </a:solidFill>
              </a:rPr>
              <a:t>What typical response do you get when you ask a </a:t>
            </a:r>
            <a:r>
              <a:rPr lang="en-US" b="1" dirty="0" err="1">
                <a:solidFill>
                  <a:schemeClr val="tx2">
                    <a:lumMod val="60000"/>
                    <a:lumOff val="40000"/>
                  </a:schemeClr>
                </a:solidFill>
              </a:rPr>
              <a:t>coachee</a:t>
            </a:r>
            <a:r>
              <a:rPr lang="en-US" b="1" dirty="0">
                <a:solidFill>
                  <a:schemeClr val="tx2">
                    <a:lumMod val="60000"/>
                    <a:lumOff val="40000"/>
                  </a:schemeClr>
                </a:solidFill>
              </a:rPr>
              <a:t>: How are things going? </a:t>
            </a:r>
            <a:r>
              <a:rPr lang="en-US" b="1" dirty="0" smtClean="0">
                <a:solidFill>
                  <a:schemeClr val="tx2">
                    <a:lumMod val="60000"/>
                    <a:lumOff val="40000"/>
                  </a:schemeClr>
                </a:solidFill>
              </a:rPr>
              <a:t>– - What if you asked:</a:t>
            </a:r>
          </a:p>
          <a:p>
            <a:r>
              <a:rPr lang="en-US" b="1" dirty="0" smtClean="0">
                <a:solidFill>
                  <a:schemeClr val="tx2">
                    <a:lumMod val="60000"/>
                    <a:lumOff val="40000"/>
                  </a:schemeClr>
                </a:solidFill>
              </a:rPr>
              <a:t>“Last </a:t>
            </a:r>
            <a:r>
              <a:rPr lang="en-US" b="1" dirty="0">
                <a:solidFill>
                  <a:schemeClr val="tx2">
                    <a:lumMod val="60000"/>
                    <a:lumOff val="40000"/>
                  </a:schemeClr>
                </a:solidFill>
              </a:rPr>
              <a:t>time, we discussed that you were going to put Johnny in his high chair and offer him two choices of food while modeling the word-how has this been going?</a:t>
            </a:r>
          </a:p>
          <a:p>
            <a:endParaRPr lang="en-US" b="1" dirty="0">
              <a:solidFill>
                <a:schemeClr val="tx2">
                  <a:lumMod val="60000"/>
                  <a:lumOff val="40000"/>
                </a:schemeClr>
              </a:solidFill>
            </a:endParaRPr>
          </a:p>
          <a:p>
            <a:endParaRPr lang="en-US" b="1" dirty="0">
              <a:solidFill>
                <a:schemeClr val="tx2">
                  <a:lumMod val="60000"/>
                  <a:lumOff val="40000"/>
                </a:schemeClr>
              </a:solidFill>
            </a:endParaRPr>
          </a:p>
          <a:p>
            <a:r>
              <a:rPr lang="en-US" b="1" dirty="0" smtClean="0">
                <a:solidFill>
                  <a:schemeClr val="tx2">
                    <a:lumMod val="60000"/>
                    <a:lumOff val="40000"/>
                  </a:schemeClr>
                </a:solidFill>
              </a:rPr>
              <a:t>Reflective questions to consider:</a:t>
            </a:r>
          </a:p>
          <a:p>
            <a:pPr marL="641349" lvl="1" indent="-174913">
              <a:buFont typeface="Arial" panose="020B0604020202020204" pitchFamily="34" charset="0"/>
              <a:buChar char="•"/>
            </a:pPr>
            <a:r>
              <a:rPr lang="en-US" dirty="0" smtClean="0"/>
              <a:t>Was </a:t>
            </a:r>
            <a:r>
              <a:rPr lang="en-US" dirty="0"/>
              <a:t>it a plan that the </a:t>
            </a:r>
            <a:r>
              <a:rPr lang="en-US" dirty="0" err="1"/>
              <a:t>coachee</a:t>
            </a:r>
            <a:r>
              <a:rPr lang="en-US" dirty="0"/>
              <a:t> thought was critical to work on? Was it important? </a:t>
            </a:r>
            <a:endParaRPr lang="en-US" dirty="0" smtClean="0"/>
          </a:p>
          <a:p>
            <a:pPr marL="641349" lvl="1" indent="-174913">
              <a:buFont typeface="Arial" panose="020B0604020202020204" pitchFamily="34" charset="0"/>
              <a:buChar char="•"/>
            </a:pPr>
            <a:r>
              <a:rPr lang="en-US" dirty="0" smtClean="0"/>
              <a:t>Was it a plan the </a:t>
            </a:r>
            <a:r>
              <a:rPr lang="en-US" dirty="0" err="1" smtClean="0"/>
              <a:t>coachee</a:t>
            </a:r>
            <a:r>
              <a:rPr lang="en-US" dirty="0" smtClean="0"/>
              <a:t> developed? </a:t>
            </a:r>
          </a:p>
          <a:p>
            <a:pPr marL="174913" indent="-174913">
              <a:buFont typeface="Arial" panose="020B0604020202020204" pitchFamily="34" charset="0"/>
              <a:buChar char="•"/>
            </a:pPr>
            <a:endParaRPr lang="en-US" b="1" dirty="0" smtClean="0">
              <a:solidFill>
                <a:schemeClr val="tx2">
                  <a:lumMod val="60000"/>
                  <a:lumOff val="40000"/>
                </a:schemeClr>
              </a:solidFill>
            </a:endParaRPr>
          </a:p>
          <a:p>
            <a:pPr marL="174913" indent="-174913">
              <a:buFont typeface="Arial" panose="020B0604020202020204" pitchFamily="34" charset="0"/>
              <a:buChar char="•"/>
            </a:pPr>
            <a:r>
              <a:rPr lang="en-US" b="1" dirty="0" smtClean="0">
                <a:solidFill>
                  <a:schemeClr val="tx2">
                    <a:lumMod val="60000"/>
                    <a:lumOff val="40000"/>
                  </a:schemeClr>
                </a:solidFill>
              </a:rPr>
              <a:t>How </a:t>
            </a:r>
            <a:r>
              <a:rPr lang="en-US" b="1" dirty="0">
                <a:solidFill>
                  <a:schemeClr val="tx2">
                    <a:lumMod val="60000"/>
                    <a:lumOff val="40000"/>
                  </a:schemeClr>
                </a:solidFill>
              </a:rPr>
              <a:t>hard is it to bring the parent/caregiver back to the focus of your visit?</a:t>
            </a:r>
          </a:p>
          <a:p>
            <a:pPr marL="174913" indent="-174913">
              <a:buFont typeface="Arial" panose="020B0604020202020204" pitchFamily="34" charset="0"/>
              <a:buChar char="•"/>
            </a:pPr>
            <a:endParaRPr lang="en-US" b="1" dirty="0">
              <a:solidFill>
                <a:schemeClr val="tx2">
                  <a:lumMod val="60000"/>
                  <a:lumOff val="40000"/>
                </a:schemeClr>
              </a:solidFill>
            </a:endParaRPr>
          </a:p>
          <a:p>
            <a:pPr marL="174913" indent="-174913">
              <a:buFont typeface="Arial" panose="020B0604020202020204" pitchFamily="34" charset="0"/>
              <a:buChar char="•"/>
            </a:pPr>
            <a:r>
              <a:rPr lang="en-US" b="1" dirty="0">
                <a:solidFill>
                  <a:schemeClr val="tx2">
                    <a:lumMod val="60000"/>
                    <a:lumOff val="40000"/>
                  </a:schemeClr>
                </a:solidFill>
              </a:rPr>
              <a:t>Why might follow through not have occurred</a:t>
            </a:r>
            <a:r>
              <a:rPr lang="en-US" b="1" dirty="0" smtClean="0">
                <a:solidFill>
                  <a:schemeClr val="tx2">
                    <a:lumMod val="60000"/>
                    <a:lumOff val="40000"/>
                  </a:schemeClr>
                </a:solidFill>
              </a:rPr>
              <a:t>?</a:t>
            </a:r>
          </a:p>
          <a:p>
            <a:pPr marL="174913" indent="-174913">
              <a:buFont typeface="Arial" panose="020B0604020202020204" pitchFamily="34" charset="0"/>
              <a:buChar char="•"/>
            </a:pPr>
            <a:endParaRPr lang="en-US" b="1" dirty="0">
              <a:solidFill>
                <a:schemeClr val="tx2">
                  <a:lumMod val="60000"/>
                  <a:lumOff val="40000"/>
                </a:schemeClr>
              </a:solidFill>
            </a:endParaRPr>
          </a:p>
          <a:p>
            <a:endParaRPr lang="en-US" b="1" dirty="0">
              <a:solidFill>
                <a:schemeClr val="tx2">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6DFFB260-F781-4A5B-B6FE-C49CA3DA7A1C}" type="slidenum">
              <a:rPr lang="en-US" smtClean="0"/>
              <a:t>18</a:t>
            </a:fld>
            <a:endParaRPr lang="en-US"/>
          </a:p>
        </p:txBody>
      </p:sp>
    </p:spTree>
    <p:extLst>
      <p:ext uri="{BB962C8B-B14F-4D97-AF65-F5344CB8AC3E}">
        <p14:creationId xmlns:p14="http://schemas.microsoft.com/office/powerpoint/2010/main" val="2394501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Watch first!  Often the first minute therapist puts hands on, the parent may pull back.  </a:t>
            </a:r>
          </a:p>
          <a:p>
            <a:endParaRPr lang="en-US" dirty="0"/>
          </a:p>
          <a:p>
            <a:r>
              <a:rPr lang="en-US" b="1" dirty="0" smtClean="0">
                <a:solidFill>
                  <a:schemeClr val="tx2">
                    <a:lumMod val="60000"/>
                    <a:lumOff val="40000"/>
                  </a:schemeClr>
                </a:solidFill>
              </a:rPr>
              <a:t>For example, with the routine of  </a:t>
            </a:r>
            <a:r>
              <a:rPr lang="en-US" b="1" dirty="0">
                <a:solidFill>
                  <a:schemeClr val="tx2">
                    <a:lumMod val="60000"/>
                    <a:lumOff val="40000"/>
                  </a:schemeClr>
                </a:solidFill>
              </a:rPr>
              <a:t>m</a:t>
            </a:r>
            <a:r>
              <a:rPr lang="en-US" b="1" dirty="0" smtClean="0">
                <a:solidFill>
                  <a:schemeClr val="tx2">
                    <a:lumMod val="60000"/>
                    <a:lumOff val="40000"/>
                  </a:schemeClr>
                </a:solidFill>
              </a:rPr>
              <a:t>eal</a:t>
            </a:r>
            <a:r>
              <a:rPr lang="en-US" b="1" baseline="0" dirty="0" smtClean="0">
                <a:solidFill>
                  <a:schemeClr val="tx2">
                    <a:lumMod val="60000"/>
                    <a:lumOff val="40000"/>
                  </a:schemeClr>
                </a:solidFill>
              </a:rPr>
              <a:t> time.  It’s our first time observing this routine.  The</a:t>
            </a:r>
            <a:r>
              <a:rPr lang="en-US" b="1" dirty="0" smtClean="0">
                <a:solidFill>
                  <a:schemeClr val="tx2">
                    <a:lumMod val="60000"/>
                    <a:lumOff val="40000"/>
                  </a:schemeClr>
                </a:solidFill>
              </a:rPr>
              <a:t> child is</a:t>
            </a:r>
            <a:r>
              <a:rPr lang="en-US" b="1" baseline="0" dirty="0" smtClean="0">
                <a:solidFill>
                  <a:schemeClr val="tx2">
                    <a:lumMod val="60000"/>
                    <a:lumOff val="40000"/>
                  </a:schemeClr>
                </a:solidFill>
              </a:rPr>
              <a:t> in </a:t>
            </a:r>
            <a:r>
              <a:rPr lang="en-US" b="1" dirty="0" smtClean="0">
                <a:solidFill>
                  <a:schemeClr val="tx2">
                    <a:lumMod val="60000"/>
                    <a:lumOff val="40000"/>
                  </a:schemeClr>
                </a:solidFill>
              </a:rPr>
              <a:t>his</a:t>
            </a:r>
            <a:r>
              <a:rPr lang="en-US" b="1" baseline="0" dirty="0" smtClean="0">
                <a:solidFill>
                  <a:schemeClr val="tx2">
                    <a:lumMod val="60000"/>
                    <a:lumOff val="40000"/>
                  </a:schemeClr>
                </a:solidFill>
              </a:rPr>
              <a:t> </a:t>
            </a:r>
            <a:r>
              <a:rPr lang="en-US" b="1" dirty="0">
                <a:solidFill>
                  <a:schemeClr val="tx2">
                    <a:lumMod val="60000"/>
                    <a:lumOff val="40000"/>
                  </a:schemeClr>
                </a:solidFill>
              </a:rPr>
              <a:t>h</a:t>
            </a:r>
            <a:r>
              <a:rPr lang="en-US" b="1" baseline="0" dirty="0" smtClean="0">
                <a:solidFill>
                  <a:schemeClr val="tx2">
                    <a:lumMod val="60000"/>
                    <a:lumOff val="40000"/>
                  </a:schemeClr>
                </a:solidFill>
              </a:rPr>
              <a:t>igh chair.</a:t>
            </a:r>
            <a:r>
              <a:rPr lang="en-US" b="1" dirty="0" smtClean="0">
                <a:solidFill>
                  <a:schemeClr val="tx2">
                    <a:lumMod val="60000"/>
                    <a:lumOff val="40000"/>
                  </a:schemeClr>
                </a:solidFill>
              </a:rPr>
              <a:t>  What would be some observations you would make during this routine?</a:t>
            </a:r>
          </a:p>
          <a:p>
            <a:r>
              <a:rPr lang="en-US" b="1" baseline="0" dirty="0">
                <a:solidFill>
                  <a:schemeClr val="tx2">
                    <a:lumMod val="60000"/>
                    <a:lumOff val="40000"/>
                  </a:schemeClr>
                </a:solidFill>
              </a:rPr>
              <a:t>	</a:t>
            </a:r>
            <a:r>
              <a:rPr lang="en-US" baseline="0" dirty="0" smtClean="0"/>
              <a:t>possible</a:t>
            </a:r>
            <a:r>
              <a:rPr lang="en-US" dirty="0" smtClean="0"/>
              <a:t> responses:</a:t>
            </a:r>
          </a:p>
          <a:p>
            <a:r>
              <a:rPr lang="en-US" baseline="0" dirty="0"/>
              <a:t>	</a:t>
            </a:r>
            <a:r>
              <a:rPr lang="en-US" baseline="0" dirty="0" smtClean="0"/>
              <a:t>	finger feeding </a:t>
            </a:r>
          </a:p>
          <a:p>
            <a:r>
              <a:rPr lang="en-US" dirty="0"/>
              <a:t>	</a:t>
            </a:r>
            <a:r>
              <a:rPr lang="en-US" dirty="0" smtClean="0"/>
              <a:t>	</a:t>
            </a:r>
            <a:r>
              <a:rPr lang="en-US" baseline="0" dirty="0" smtClean="0"/>
              <a:t>trunk control</a:t>
            </a:r>
          </a:p>
          <a:p>
            <a:r>
              <a:rPr lang="en-US" dirty="0"/>
              <a:t>	</a:t>
            </a:r>
            <a:r>
              <a:rPr lang="en-US" dirty="0" smtClean="0"/>
              <a:t>	head position</a:t>
            </a:r>
          </a:p>
          <a:p>
            <a:r>
              <a:rPr lang="en-US" baseline="0" dirty="0"/>
              <a:t>	</a:t>
            </a:r>
            <a:r>
              <a:rPr lang="en-US" baseline="0" dirty="0" smtClean="0"/>
              <a:t>	seating positioning for eating</a:t>
            </a:r>
          </a:p>
          <a:p>
            <a:r>
              <a:rPr lang="en-US" dirty="0"/>
              <a:t>	</a:t>
            </a:r>
            <a:r>
              <a:rPr lang="en-US" dirty="0" smtClean="0"/>
              <a:t>	how are they communicating wanting more food, all done, etc.</a:t>
            </a:r>
            <a:endParaRPr lang="en-US" baseline="0" dirty="0" smtClean="0"/>
          </a:p>
          <a:p>
            <a:endParaRPr lang="en-US" dirty="0">
              <a:solidFill>
                <a:schemeClr val="tx2">
                  <a:lumMod val="60000"/>
                  <a:lumOff val="40000"/>
                </a:schemeClr>
              </a:solidFill>
            </a:endParaRPr>
          </a:p>
          <a:p>
            <a:r>
              <a:rPr lang="en-US" b="1" baseline="0" dirty="0" smtClean="0"/>
              <a:t>So</a:t>
            </a:r>
            <a:r>
              <a:rPr lang="en-US" b="1" dirty="0" smtClean="0"/>
              <a:t> now…  this is another visit centered on</a:t>
            </a:r>
            <a:r>
              <a:rPr lang="en-US" b="1" baseline="0" dirty="0" smtClean="0"/>
              <a:t> bath time</a:t>
            </a:r>
            <a:r>
              <a:rPr lang="en-US" b="1" dirty="0" smtClean="0"/>
              <a:t>.  Since it’s a follow-up, t</a:t>
            </a:r>
            <a:r>
              <a:rPr lang="en-US" b="1" baseline="0" dirty="0" smtClean="0"/>
              <a:t>his </a:t>
            </a:r>
            <a:r>
              <a:rPr lang="en-US" b="1" dirty="0" smtClean="0"/>
              <a:t>c</a:t>
            </a:r>
            <a:r>
              <a:rPr lang="en-US" b="1" baseline="0" dirty="0" smtClean="0"/>
              <a:t>ould be a time to re-visit the joint plan. Have there</a:t>
            </a:r>
            <a:r>
              <a:rPr lang="en-US" b="1" dirty="0" smtClean="0"/>
              <a:t> been strategies discussed in previous visits to ask about?   Our observation allows for the opportunity to celebrate successes and to problem solve or address any issues that might have come up.</a:t>
            </a:r>
            <a:endParaRPr lang="en-US" dirty="0" smtClean="0"/>
          </a:p>
          <a:p>
            <a:r>
              <a:rPr lang="en-US" dirty="0" smtClean="0"/>
              <a:t>	For example – </a:t>
            </a:r>
            <a:r>
              <a:rPr lang="en-US" baseline="0" dirty="0" smtClean="0"/>
              <a:t>laundry basket for sitting</a:t>
            </a:r>
            <a:r>
              <a:rPr lang="en-US" dirty="0" smtClean="0"/>
              <a:t> – maybe mom found a bath chair that she likes better or the laundry basket worked well or the laundry basket was always full of laundry</a:t>
            </a:r>
          </a:p>
          <a:p>
            <a:r>
              <a:rPr lang="en-US" dirty="0" smtClean="0"/>
              <a:t>be OPEN  the responses you get and meet the family where they are </a:t>
            </a:r>
            <a:endParaRPr lang="en-US" baseline="0" dirty="0" smtClean="0"/>
          </a:p>
          <a:p>
            <a:r>
              <a:rPr lang="en-US" dirty="0"/>
              <a:t>	</a:t>
            </a:r>
            <a:endParaRPr lang="en-US" dirty="0" smtClean="0"/>
          </a:p>
          <a:p>
            <a:r>
              <a:rPr lang="en-US" dirty="0" smtClean="0"/>
              <a:t>REMEMBER – we are observing the child AND the family – consider Social emotional – </a:t>
            </a:r>
            <a:r>
              <a:rPr lang="en-US" b="1" dirty="0" smtClean="0"/>
              <a:t>What is parent/caregiver doing?  What do you notice about their interactions?</a:t>
            </a:r>
          </a:p>
          <a:p>
            <a:r>
              <a:rPr lang="en-US" b="1" dirty="0"/>
              <a:t>H</a:t>
            </a:r>
            <a:r>
              <a:rPr lang="en-US" b="1" dirty="0" smtClean="0"/>
              <a:t>ow is parent approaching this routine?</a:t>
            </a:r>
          </a:p>
          <a:p>
            <a:r>
              <a:rPr lang="en-US" dirty="0"/>
              <a:t>	</a:t>
            </a:r>
            <a:r>
              <a:rPr lang="en-US" dirty="0" smtClean="0"/>
              <a:t> - is a task to get through to move onto bed</a:t>
            </a:r>
          </a:p>
          <a:p>
            <a:r>
              <a:rPr lang="en-US" dirty="0"/>
              <a:t>	</a:t>
            </a:r>
            <a:r>
              <a:rPr lang="en-US" dirty="0" smtClean="0"/>
              <a:t>- is it a time to bond with child?</a:t>
            </a:r>
          </a:p>
          <a:p>
            <a:r>
              <a:rPr lang="en-US" dirty="0"/>
              <a:t>	</a:t>
            </a:r>
            <a:r>
              <a:rPr lang="en-US" dirty="0" smtClean="0"/>
              <a:t>- language time</a:t>
            </a:r>
          </a:p>
          <a:p>
            <a:endParaRPr lang="en-US" dirty="0"/>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4"/>
            <a:ext cx="5615940" cy="4342765"/>
          </a:xfrm>
        </p:spPr>
        <p:txBody>
          <a:bodyPr>
            <a:normAutofit/>
          </a:bodyPr>
          <a:lstStyle/>
          <a:p>
            <a:r>
              <a:rPr lang="en-US" sz="1100" dirty="0">
                <a:cs typeface="Times New Roman" panose="02020603050405020304" pitchFamily="18" charset="0"/>
              </a:rPr>
              <a:t>The term coaching has been used in Virginia early intervention for many years.  We have said we use a “coaching model”  which meant that the parent or caregiver was with us in the sessions and we educated parents on what they could do to help their children achieve new skills.  </a:t>
            </a:r>
          </a:p>
          <a:p>
            <a:endParaRPr lang="en-US" sz="1100" dirty="0">
              <a:cs typeface="Times New Roman" panose="02020603050405020304" pitchFamily="18" charset="0"/>
            </a:endParaRPr>
          </a:p>
          <a:p>
            <a:r>
              <a:rPr lang="en-US" sz="1100" b="1" dirty="0" smtClean="0">
                <a:cs typeface="Times New Roman" panose="02020603050405020304" pitchFamily="18" charset="0"/>
              </a:rPr>
              <a:t>Share History </a:t>
            </a:r>
            <a:r>
              <a:rPr lang="en-US" sz="1100" b="1" dirty="0">
                <a:cs typeface="Times New Roman" panose="02020603050405020304" pitchFamily="18" charset="0"/>
              </a:rPr>
              <a:t>– how did we get to this point?</a:t>
            </a:r>
          </a:p>
          <a:p>
            <a:r>
              <a:rPr lang="en-US" sz="1100" dirty="0" smtClean="0">
                <a:cs typeface="Times New Roman" panose="02020603050405020304" pitchFamily="18" charset="0"/>
              </a:rPr>
              <a:t>    Include comments about training with </a:t>
            </a:r>
            <a:r>
              <a:rPr lang="en-US" sz="1100" dirty="0" err="1" smtClean="0">
                <a:cs typeface="Times New Roman" panose="02020603050405020304" pitchFamily="18" charset="0"/>
              </a:rPr>
              <a:t>Dathan</a:t>
            </a:r>
            <a:r>
              <a:rPr lang="en-US" sz="1100" dirty="0" smtClean="0">
                <a:cs typeface="Times New Roman" panose="02020603050405020304" pitchFamily="18" charset="0"/>
              </a:rPr>
              <a:t> and </a:t>
            </a:r>
            <a:r>
              <a:rPr lang="en-US" sz="1100" dirty="0" err="1" smtClean="0">
                <a:cs typeface="Times New Roman" panose="02020603050405020304" pitchFamily="18" charset="0"/>
              </a:rPr>
              <a:t>M’Lisa</a:t>
            </a:r>
            <a:endParaRPr lang="en-US" sz="1100" dirty="0" smtClean="0">
              <a:cs typeface="Times New Roman" panose="02020603050405020304" pitchFamily="18" charset="0"/>
            </a:endParaRPr>
          </a:p>
          <a:p>
            <a:endParaRPr lang="en-US" sz="1100" dirty="0">
              <a:cs typeface="Times New Roman" panose="02020603050405020304" pitchFamily="18" charset="0"/>
            </a:endParaRPr>
          </a:p>
          <a:p>
            <a:endParaRPr lang="en-US" sz="1100" dirty="0">
              <a:cs typeface="Times New Roman" panose="02020603050405020304" pitchFamily="18" charset="0"/>
            </a:endParaRPr>
          </a:p>
          <a:p>
            <a:r>
              <a:rPr lang="en-US" sz="1100" dirty="0">
                <a:cs typeface="Times New Roman" panose="02020603050405020304" pitchFamily="18" charset="0"/>
              </a:rPr>
              <a:t>Training was exciting and challenging in that it shifted our thinking, notice I said </a:t>
            </a:r>
            <a:r>
              <a:rPr lang="en-US" sz="1100" b="1" u="sng" dirty="0">
                <a:cs typeface="Times New Roman" panose="02020603050405020304" pitchFamily="18" charset="0"/>
              </a:rPr>
              <a:t>shifted not erased and started over</a:t>
            </a:r>
            <a:r>
              <a:rPr lang="en-US" sz="1100" dirty="0">
                <a:cs typeface="Times New Roman" panose="02020603050405020304" pitchFamily="18" charset="0"/>
              </a:rPr>
              <a:t>, about coaching in an early intervention setting. The success we found in using this interaction style with families was powerful!  </a:t>
            </a:r>
            <a:r>
              <a:rPr lang="en-US" sz="1100" dirty="0" smtClean="0">
                <a:cs typeface="Times New Roman" panose="02020603050405020304" pitchFamily="18" charset="0"/>
              </a:rPr>
              <a:t>(Insert examples of how training </a:t>
            </a:r>
            <a:r>
              <a:rPr lang="en-US" sz="1100" dirty="0" err="1" smtClean="0">
                <a:cs typeface="Times New Roman" panose="02020603050405020304" pitchFamily="18" charset="0"/>
              </a:rPr>
              <a:t>inpacted</a:t>
            </a:r>
            <a:r>
              <a:rPr lang="en-US" sz="1100" dirty="0" smtClean="0">
                <a:cs typeface="Times New Roman" panose="02020603050405020304" pitchFamily="18" charset="0"/>
              </a:rPr>
              <a:t> our work)</a:t>
            </a:r>
          </a:p>
          <a:p>
            <a:endParaRPr lang="en-US" sz="1100" dirty="0">
              <a:cs typeface="Times New Roman" panose="02020603050405020304" pitchFamily="18" charset="0"/>
            </a:endParaRPr>
          </a:p>
          <a:p>
            <a:r>
              <a:rPr lang="en-US" sz="1100" dirty="0">
                <a:cs typeface="Times New Roman" panose="02020603050405020304" pitchFamily="18" charset="0"/>
              </a:rPr>
              <a:t>Goal is to give a framework of what coaching is – we have used coaching in EI for a long time but it means different things to different </a:t>
            </a:r>
            <a:r>
              <a:rPr lang="en-US" sz="1100" dirty="0" smtClean="0">
                <a:cs typeface="Times New Roman" panose="02020603050405020304" pitchFamily="18" charset="0"/>
              </a:rPr>
              <a:t>people</a:t>
            </a:r>
            <a:endParaRPr lang="en-US" sz="1100" dirty="0">
              <a:cs typeface="Times New Roman" panose="02020603050405020304" pitchFamily="18" charset="0"/>
            </a:endParaRPr>
          </a:p>
          <a:p>
            <a:endParaRPr lang="en-US" dirty="0"/>
          </a:p>
          <a:p>
            <a:endParaRPr lang="en-US" dirty="0"/>
          </a:p>
          <a:p>
            <a:endParaRPr lang="en-US" baseline="0" dirty="0" smtClean="0"/>
          </a:p>
        </p:txBody>
      </p:sp>
      <p:sp>
        <p:nvSpPr>
          <p:cNvPr id="4" name="Slide Number Placeholder 3"/>
          <p:cNvSpPr>
            <a:spLocks noGrp="1"/>
          </p:cNvSpPr>
          <p:nvPr>
            <p:ph type="sldNum" sz="quarter" idx="10"/>
          </p:nvPr>
        </p:nvSpPr>
        <p:spPr/>
        <p:txBody>
          <a:bodyPr/>
          <a:lstStyle/>
          <a:p>
            <a:fld id="{93E0AE11-34A2-4708-BB26-BAF33BDC7B9E}" type="slidenum">
              <a:rPr lang="en-US" smtClean="0"/>
              <a:pPr/>
              <a:t>2</a:t>
            </a:fld>
            <a:endParaRPr lang="en-US" dirty="0"/>
          </a:p>
        </p:txBody>
      </p:sp>
    </p:spTree>
    <p:extLst>
      <p:ext uri="{BB962C8B-B14F-4D97-AF65-F5344CB8AC3E}">
        <p14:creationId xmlns:p14="http://schemas.microsoft.com/office/powerpoint/2010/main" val="229226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Direct the </a:t>
            </a:r>
            <a:r>
              <a:rPr lang="en-US" dirty="0" err="1" smtClean="0"/>
              <a:t>coachee</a:t>
            </a:r>
            <a:r>
              <a:rPr lang="en-US" dirty="0" smtClean="0"/>
              <a:t> on what to observe what the coach is doing – give the parent a job  - “Here is what I want you to watch for when I do… (Watch where I put my hands and what Suzy does when they are there; I am going to try this technique where I put my hands and see if it works; I am going to change my tone of voice and let’s see if …”</a:t>
            </a:r>
            <a:endParaRPr lang="en-US" dirty="0"/>
          </a:p>
          <a:p>
            <a:endParaRPr lang="en-US" b="1" dirty="0" smtClean="0">
              <a:solidFill>
                <a:schemeClr val="accent1"/>
              </a:solidFill>
            </a:endParaRPr>
          </a:p>
          <a:p>
            <a:r>
              <a:rPr lang="en-US" b="1" dirty="0" smtClean="0">
                <a:solidFill>
                  <a:schemeClr val="accent1"/>
                </a:solidFill>
              </a:rPr>
              <a:t>What do you</a:t>
            </a:r>
            <a:r>
              <a:rPr lang="en-US" b="1" baseline="0" dirty="0" smtClean="0">
                <a:solidFill>
                  <a:schemeClr val="accent1"/>
                </a:solidFill>
              </a:rPr>
              <a:t> think of when I say “Intentional not hopeful modeling”?  </a:t>
            </a:r>
            <a:endParaRPr lang="en-US" dirty="0"/>
          </a:p>
          <a:p>
            <a:r>
              <a:rPr lang="en-US" baseline="0" dirty="0" smtClean="0"/>
              <a:t>Give me an example of what would be intentional versus hopeful.  </a:t>
            </a:r>
          </a:p>
          <a:p>
            <a:r>
              <a:rPr lang="en-US" dirty="0"/>
              <a:t>	</a:t>
            </a:r>
            <a:r>
              <a:rPr lang="en-US" baseline="0" dirty="0" smtClean="0"/>
              <a:t>Intentional – parent practicing feeding technique after you demonstrate it  	Hopeful – parent watches you feed the child and talk about that while parent</a:t>
            </a:r>
            <a:r>
              <a:rPr lang="en-US" dirty="0" smtClean="0"/>
              <a:t> </a:t>
            </a:r>
          </a:p>
          <a:p>
            <a:r>
              <a:rPr lang="en-US" dirty="0" smtClean="0"/>
              <a:t>		is </a:t>
            </a:r>
            <a:r>
              <a:rPr lang="en-US" baseline="0" dirty="0" smtClean="0"/>
              <a:t>cooking a meal or checking their phone</a:t>
            </a:r>
          </a:p>
          <a:p>
            <a:endParaRPr lang="en-US" dirty="0" smtClean="0"/>
          </a:p>
          <a:p>
            <a:r>
              <a:rPr lang="en-US" dirty="0" smtClean="0"/>
              <a:t>There are 7 steps to modeling and we will explore each one</a:t>
            </a:r>
            <a:endParaRPr lang="en-US" dirty="0"/>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have asked</a:t>
            </a:r>
            <a:r>
              <a:rPr lang="en-US" baseline="0" dirty="0" smtClean="0"/>
              <a:t> our questions, we know what we are going to focus on and the baseline of what the parents understanding is of the situation, understanding of the developmental process or problem and we know the direction we have decided to go.  </a:t>
            </a:r>
          </a:p>
          <a:p>
            <a:endParaRPr lang="en-US" dirty="0" smtClean="0"/>
          </a:p>
          <a:p>
            <a:r>
              <a:rPr lang="en-US" baseline="0" dirty="0" smtClean="0"/>
              <a:t>Example:  Child is not sitting, parent wants to work on during before meal time while she is cooking.  PT observes child in high chair, notes that he is so snug and slumped in chair that he can’t move, asks parent </a:t>
            </a:r>
          </a:p>
          <a:p>
            <a:pPr marL="233218" indent="-233218">
              <a:buAutoNum type="arabicPeriod"/>
            </a:pPr>
            <a:r>
              <a:rPr lang="en-US" baseline="0" dirty="0" smtClean="0"/>
              <a:t>“How could we give him opportunities to sit and move a little bit and play with toys or finger feed, parent says – “I don’t know” or “Can we put the on a bit looser or not put the shoulder straps on?”, PT says “ Yes, putting just the hip belt would give him a stable base to work from and he could practice sitting.” – </a:t>
            </a:r>
          </a:p>
          <a:p>
            <a:pPr marL="233218" indent="-233218">
              <a:buAutoNum type="arabicPeriod"/>
            </a:pPr>
            <a:r>
              <a:rPr lang="en-US" baseline="0" dirty="0" smtClean="0"/>
              <a:t>We try it – it works but it is still too tight.  PT asks “How can we make it still move challenging” Parent – “I don’t know”.  PT –” Would it be okay if I try moving the tray out?” Parent – “of course”. </a:t>
            </a:r>
          </a:p>
          <a:p>
            <a:pPr marL="233218" indent="-233218">
              <a:buAutoNum type="arabicPeriod"/>
            </a:pPr>
            <a:r>
              <a:rPr lang="en-US" baseline="0" dirty="0" smtClean="0"/>
              <a:t>Move tray out.  </a:t>
            </a:r>
          </a:p>
          <a:p>
            <a:pPr marL="233218" indent="-233218">
              <a:buAutoNum type="arabicPeriod"/>
            </a:pPr>
            <a:r>
              <a:rPr lang="en-US" baseline="0" dirty="0" smtClean="0"/>
              <a:t>PT “How do you think this worked?” Parent:  “ I like this!  I can have him practice sitting while I am cooking and he is safe doing it.” </a:t>
            </a:r>
          </a:p>
          <a:p>
            <a:pPr marL="233218" indent="-233218">
              <a:buAutoNum type="arabicPeriod"/>
            </a:pPr>
            <a:r>
              <a:rPr lang="en-US" baseline="0" dirty="0" smtClean="0"/>
              <a:t>PT – Ok– I am going to take him out now and I want you to put him back in. PT – observes parent putting child back in. </a:t>
            </a:r>
          </a:p>
          <a:p>
            <a:pPr marL="233218" indent="-233218">
              <a:buAutoNum type="arabicPeriod"/>
            </a:pPr>
            <a:r>
              <a:rPr lang="en-US" baseline="0" dirty="0" smtClean="0"/>
              <a:t>PT asks – How did that work? What are other times during your day you could practice sitting? Would this be something you would be inclined to do?  How will you remember to do this?  </a:t>
            </a:r>
          </a:p>
          <a:p>
            <a:pPr marL="233218" indent="-233218">
              <a:buAutoNum type="arabicPeriod"/>
            </a:pPr>
            <a:r>
              <a:rPr lang="en-US" baseline="0" dirty="0" smtClean="0"/>
              <a:t>Parent will practice strategy between now and next session.</a:t>
            </a:r>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22</a:t>
            </a:fld>
            <a:endParaRPr lang="en-US"/>
          </a:p>
        </p:txBody>
      </p:sp>
    </p:spTree>
    <p:extLst>
      <p:ext uri="{BB962C8B-B14F-4D97-AF65-F5344CB8AC3E}">
        <p14:creationId xmlns:p14="http://schemas.microsoft.com/office/powerpoint/2010/main" val="56630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2">
                    <a:lumMod val="60000"/>
                    <a:lumOff val="40000"/>
                  </a:schemeClr>
                </a:solidFill>
              </a:rPr>
              <a:t>What does this quote mean to you?  </a:t>
            </a:r>
            <a:r>
              <a:rPr lang="en-US" dirty="0" smtClean="0"/>
              <a:t>--- brief open discussion re: attendees reflections</a:t>
            </a:r>
          </a:p>
          <a:p>
            <a:endParaRPr lang="en-US" dirty="0" smtClean="0"/>
          </a:p>
          <a:p>
            <a:r>
              <a:rPr lang="en-US" dirty="0" smtClean="0"/>
              <a:t>For purposes of our coaching conversation, we are going to define as…</a:t>
            </a:r>
          </a:p>
          <a:p>
            <a:r>
              <a:rPr lang="en-US" dirty="0" smtClean="0"/>
              <a:t>	reflection is the </a:t>
            </a:r>
            <a:r>
              <a:rPr lang="en-US" dirty="0" err="1" smtClean="0"/>
              <a:t>coachee’s</a:t>
            </a:r>
            <a:r>
              <a:rPr lang="en-US" dirty="0" smtClean="0"/>
              <a:t> review and analysis of what he or she already 	knows 	and is already doing to determine what changes or new knowledge and 	skills 	he or she will need to successfully achieve the desired outcome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23</a:t>
            </a:fld>
            <a:endParaRPr lang="en-US"/>
          </a:p>
        </p:txBody>
      </p:sp>
    </p:spTree>
    <p:extLst>
      <p:ext uri="{BB962C8B-B14F-4D97-AF65-F5344CB8AC3E}">
        <p14:creationId xmlns:p14="http://schemas.microsoft.com/office/powerpoint/2010/main" val="89226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basically, the process of reflection helps the coachee to: </a:t>
            </a:r>
          </a:p>
          <a:p>
            <a:r>
              <a:rPr lang="en-US" dirty="0" smtClean="0"/>
              <a:t>build on what he or she already knows or thinks, </a:t>
            </a:r>
          </a:p>
          <a:p>
            <a:r>
              <a:rPr lang="en-US" dirty="0" smtClean="0"/>
              <a:t>or is already doing, </a:t>
            </a:r>
          </a:p>
          <a:p>
            <a:r>
              <a:rPr lang="en-US" dirty="0" smtClean="0"/>
              <a:t>or has already tried,</a:t>
            </a:r>
          </a:p>
          <a:p>
            <a:r>
              <a:rPr lang="en-US" dirty="0"/>
              <a:t>o</a:t>
            </a:r>
            <a:r>
              <a:rPr lang="en-US" dirty="0" smtClean="0"/>
              <a:t>r to develop new knowledge or new actions when they are needed in a specific situation, as well as in other circumstances</a:t>
            </a:r>
          </a:p>
          <a:p>
            <a:endParaRPr lang="en-US" dirty="0"/>
          </a:p>
          <a:p>
            <a:r>
              <a:rPr lang="en-US" dirty="0" smtClean="0"/>
              <a:t>As coaches ,we encourage this reflection by asking reflective questions of our families but also, over time, the coachee will learn to reflect on their own.</a:t>
            </a:r>
          </a:p>
          <a:p>
            <a:endParaRPr lang="en-US" dirty="0"/>
          </a:p>
          <a:p>
            <a:r>
              <a:rPr lang="en-US" dirty="0" smtClean="0"/>
              <a:t>Ultimately, in addition to supporting families with evidence-based strategies to help support their child’s growth and development, as coaches – we are empowering families to problem solve.  It promotes the coachee’s ability to analyze existing strategies and develop alternatives to build on current strengths, address identified priorities, and lead to a plan for action. </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24</a:t>
            </a:fld>
            <a:endParaRPr lang="en-US"/>
          </a:p>
        </p:txBody>
      </p:sp>
    </p:spTree>
    <p:extLst>
      <p:ext uri="{BB962C8B-B14F-4D97-AF65-F5344CB8AC3E}">
        <p14:creationId xmlns:p14="http://schemas.microsoft.com/office/powerpoint/2010/main" val="308369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20713"/>
            <a:ext cx="4651375" cy="3489325"/>
          </a:xfrm>
        </p:spPr>
      </p:sp>
      <p:sp>
        <p:nvSpPr>
          <p:cNvPr id="3" name="Notes Placeholder 2"/>
          <p:cNvSpPr>
            <a:spLocks noGrp="1"/>
          </p:cNvSpPr>
          <p:nvPr>
            <p:ph type="body" idx="1"/>
          </p:nvPr>
        </p:nvSpPr>
        <p:spPr/>
        <p:txBody>
          <a:bodyPr/>
          <a:lstStyle/>
          <a:p>
            <a:r>
              <a:rPr lang="en-US" dirty="0" smtClean="0"/>
              <a:t>If possible, link comments from audience or previous training slides</a:t>
            </a:r>
          </a:p>
        </p:txBody>
      </p:sp>
      <p:sp>
        <p:nvSpPr>
          <p:cNvPr id="4" name="Slide Number Placeholder 3"/>
          <p:cNvSpPr>
            <a:spLocks noGrp="1"/>
          </p:cNvSpPr>
          <p:nvPr>
            <p:ph type="sldNum" sz="quarter" idx="10"/>
          </p:nvPr>
        </p:nvSpPr>
        <p:spPr/>
        <p:txBody>
          <a:bodyPr/>
          <a:lstStyle/>
          <a:p>
            <a:fld id="{B9531A58-9F04-4AF5-A764-ABFBBC66459A}" type="slidenum">
              <a:rPr lang="en-US" smtClean="0"/>
              <a:t>25</a:t>
            </a:fld>
            <a:endParaRPr lang="en-US"/>
          </a:p>
        </p:txBody>
      </p:sp>
    </p:spTree>
    <p:extLst>
      <p:ext uri="{BB962C8B-B14F-4D97-AF65-F5344CB8AC3E}">
        <p14:creationId xmlns:p14="http://schemas.microsoft.com/office/powerpoint/2010/main" val="1423589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 back on the conversation we had during the joint plan when discussing what worked and what didn’t; but most importantly, why didn’t it and where do we go from here.</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26</a:t>
            </a:fld>
            <a:endParaRPr lang="en-US"/>
          </a:p>
        </p:txBody>
      </p:sp>
    </p:spTree>
    <p:extLst>
      <p:ext uri="{BB962C8B-B14F-4D97-AF65-F5344CB8AC3E}">
        <p14:creationId xmlns:p14="http://schemas.microsoft.com/office/powerpoint/2010/main" val="74697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action…</a:t>
            </a:r>
          </a:p>
          <a:p>
            <a:r>
              <a:rPr lang="en-US" dirty="0" smtClean="0"/>
              <a:t>The coach helps the coachee think about what he or she has done</a:t>
            </a:r>
          </a:p>
          <a:p>
            <a:r>
              <a:rPr lang="en-US" dirty="0" smtClean="0"/>
              <a:t>Gives the coachee the opportunity to analyze his or her actions and how they relate to the desired outcome</a:t>
            </a:r>
          </a:p>
          <a:p>
            <a:r>
              <a:rPr lang="en-US" dirty="0" smtClean="0"/>
              <a:t>Examples:  “what just happened?” “what did you do?” “how did that compare to what you were wanting to happen?”</a:t>
            </a:r>
          </a:p>
          <a:p>
            <a:endParaRPr lang="en-US" dirty="0"/>
          </a:p>
          <a:p>
            <a:r>
              <a:rPr lang="en-US" dirty="0" smtClean="0"/>
              <a:t>IN action…</a:t>
            </a:r>
          </a:p>
          <a:p>
            <a:r>
              <a:rPr lang="en-US" dirty="0" smtClean="0"/>
              <a:t>“coaching-on-the-fly” – the coach and the coachee are in the midst of the action </a:t>
            </a:r>
          </a:p>
          <a:p>
            <a:r>
              <a:rPr lang="en-US" dirty="0" smtClean="0"/>
              <a:t>The coach prompts the coachee to consider what is happening and how to best react in order to receive the desired outcome</a:t>
            </a:r>
          </a:p>
          <a:p>
            <a:r>
              <a:rPr lang="en-US" dirty="0" smtClean="0"/>
              <a:t>Examples:  “what is happening right now?” “what are your options?” “what are you doing right now to help get you to your goal?” “what can you try right now?” “what could you be doing right now?”</a:t>
            </a:r>
          </a:p>
          <a:p>
            <a:endParaRPr lang="en-US" dirty="0"/>
          </a:p>
          <a:p>
            <a:r>
              <a:rPr lang="en-US" dirty="0" smtClean="0"/>
              <a:t>FOR action…</a:t>
            </a:r>
          </a:p>
          <a:p>
            <a:r>
              <a:rPr lang="en-US" dirty="0" smtClean="0"/>
              <a:t>The coach prompts the coachee to develop a plan to reach the intended outcome</a:t>
            </a:r>
          </a:p>
          <a:p>
            <a:r>
              <a:rPr lang="en-US" dirty="0" smtClean="0"/>
              <a:t>Examples:  “what are you going to do next time?” “considering what we just discussed, what do you plan to do similarly or differently in the future?”</a:t>
            </a:r>
          </a:p>
        </p:txBody>
      </p:sp>
      <p:sp>
        <p:nvSpPr>
          <p:cNvPr id="4" name="Slide Number Placeholder 3"/>
          <p:cNvSpPr>
            <a:spLocks noGrp="1"/>
          </p:cNvSpPr>
          <p:nvPr>
            <p:ph type="sldNum" sz="quarter" idx="10"/>
          </p:nvPr>
        </p:nvSpPr>
        <p:spPr/>
        <p:txBody>
          <a:bodyPr/>
          <a:lstStyle/>
          <a:p>
            <a:fld id="{B9531A58-9F04-4AF5-A764-ABFBBC66459A}" type="slidenum">
              <a:rPr lang="en-US" smtClean="0"/>
              <a:t>27</a:t>
            </a:fld>
            <a:endParaRPr lang="en-US"/>
          </a:p>
        </p:txBody>
      </p:sp>
    </p:spTree>
    <p:extLst>
      <p:ext uri="{BB962C8B-B14F-4D97-AF65-F5344CB8AC3E}">
        <p14:creationId xmlns:p14="http://schemas.microsoft.com/office/powerpoint/2010/main" val="4156866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Closed-ended questions require only a yes or no response so they limit input from the coachee and don’t really promote any reflection.  Yes/no questions serve a purpose but limited use is </a:t>
            </a:r>
            <a:r>
              <a:rPr lang="en-US" dirty="0" err="1" smtClean="0"/>
              <a:t>desiered</a:t>
            </a:r>
            <a:r>
              <a:rPr lang="en-US" dirty="0" smtClean="0"/>
              <a:t>. Use open-ended questions stemming from asking who, what, when, where, why, or how to get the coachee thinking and talking.</a:t>
            </a:r>
          </a:p>
          <a:p>
            <a:endParaRPr lang="en-US" dirty="0"/>
          </a:p>
          <a:p>
            <a:r>
              <a:rPr lang="en-US" dirty="0" smtClean="0"/>
              <a:t>Be in the moment – questions should come from the immediate situation and/or conversation.  </a:t>
            </a:r>
          </a:p>
          <a:p>
            <a:endParaRPr lang="en-US" dirty="0"/>
          </a:p>
          <a:p>
            <a:r>
              <a:rPr lang="en-US" dirty="0" smtClean="0"/>
              <a:t>Remember - coaching, not coaxing.  We need to meet the coachee where he or she is in that moment and build from there. </a:t>
            </a:r>
          </a:p>
          <a:p>
            <a:endParaRPr lang="en-US" dirty="0"/>
          </a:p>
          <a:p>
            <a:r>
              <a:rPr lang="en-US" dirty="0" smtClean="0"/>
              <a:t>Remember that, as a coach, one of our goals is to promote the coachee’s problem solving, so try to be willing to new possibilities. </a:t>
            </a:r>
          </a:p>
          <a:p>
            <a:endParaRPr lang="en-US" dirty="0" smtClean="0"/>
          </a:p>
          <a:p>
            <a:r>
              <a:rPr lang="en-US" dirty="0" smtClean="0"/>
              <a:t>Of course, if an idea is contrary to research evidence or known to have negative consequences, then the coach should follow up with analysis questions or even a teaching moment.  This will help the coachee to learn the process for making informed decisions as he or she develops a plan for action.</a:t>
            </a:r>
          </a:p>
        </p:txBody>
      </p:sp>
      <p:sp>
        <p:nvSpPr>
          <p:cNvPr id="4" name="Slide Number Placeholder 3"/>
          <p:cNvSpPr>
            <a:spLocks noGrp="1"/>
          </p:cNvSpPr>
          <p:nvPr>
            <p:ph type="sldNum" sz="quarter" idx="10"/>
          </p:nvPr>
        </p:nvSpPr>
        <p:spPr/>
        <p:txBody>
          <a:bodyPr/>
          <a:lstStyle/>
          <a:p>
            <a:fld id="{B9531A58-9F04-4AF5-A764-ABFBBC66459A}" type="slidenum">
              <a:rPr lang="en-US" smtClean="0"/>
              <a:t>28</a:t>
            </a:fld>
            <a:endParaRPr lang="en-US"/>
          </a:p>
        </p:txBody>
      </p:sp>
    </p:spTree>
    <p:extLst>
      <p:ext uri="{BB962C8B-B14F-4D97-AF65-F5344CB8AC3E}">
        <p14:creationId xmlns:p14="http://schemas.microsoft.com/office/powerpoint/2010/main" val="532564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342765"/>
            <a:ext cx="5615940" cy="4575413"/>
          </a:xfrm>
        </p:spPr>
        <p:txBody>
          <a:bodyPr/>
          <a:lstStyle/>
          <a:p>
            <a:r>
              <a:rPr lang="en-US" dirty="0" smtClean="0"/>
              <a:t>Coaches should try to ask analysis and action questions most often.</a:t>
            </a:r>
          </a:p>
          <a:p>
            <a:endParaRPr lang="en-US" dirty="0"/>
          </a:p>
          <a:p>
            <a:r>
              <a:rPr lang="en-US" dirty="0" smtClean="0">
                <a:solidFill>
                  <a:srgbClr val="FF0000"/>
                </a:solidFill>
              </a:rPr>
              <a:t>Hand out Framework for  Reflective Questioning</a:t>
            </a:r>
          </a:p>
          <a:p>
            <a:r>
              <a:rPr lang="en-US" dirty="0"/>
              <a:t>	</a:t>
            </a:r>
            <a:r>
              <a:rPr lang="en-US" dirty="0" smtClean="0"/>
              <a:t>point out the top of chart and the 4 different types of questions</a:t>
            </a:r>
          </a:p>
          <a:p>
            <a:endParaRPr lang="en-US" dirty="0"/>
          </a:p>
          <a:p>
            <a:endParaRPr lang="en-US" dirty="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29</a:t>
            </a:fld>
            <a:endParaRPr lang="en-US"/>
          </a:p>
        </p:txBody>
      </p:sp>
    </p:spTree>
    <p:extLst>
      <p:ext uri="{BB962C8B-B14F-4D97-AF65-F5344CB8AC3E}">
        <p14:creationId xmlns:p14="http://schemas.microsoft.com/office/powerpoint/2010/main" val="144817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2F823-26CE-9C47-80B9-02820C0AABE4}" type="slidenum">
              <a:rPr lang="en-US" smtClean="0"/>
              <a:pPr/>
              <a:t>3</a:t>
            </a:fld>
            <a:endParaRPr lang="en-US"/>
          </a:p>
        </p:txBody>
      </p:sp>
    </p:spTree>
    <p:extLst>
      <p:ext uri="{BB962C8B-B14F-4D97-AF65-F5344CB8AC3E}">
        <p14:creationId xmlns:p14="http://schemas.microsoft.com/office/powerpoint/2010/main" val="1957574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Awareness questions are often the easiest to use and are good to build rapport with the family to gain insight into their routines, desires, practices, etc.</a:t>
            </a:r>
          </a:p>
          <a:p>
            <a:endParaRPr lang="en-US" dirty="0"/>
          </a:p>
          <a:p>
            <a:r>
              <a:rPr lang="en-US" dirty="0" smtClean="0"/>
              <a:t>Share experience that we often used more awareness questions in our logs at the beginning vs. as our skills developed as well as our understanding grew, our questions naturally shifted to more of the other types of questions. </a:t>
            </a:r>
          </a:p>
          <a:p>
            <a:endParaRPr lang="en-US" dirty="0"/>
          </a:p>
          <a:p>
            <a:r>
              <a:rPr lang="en-US" dirty="0" smtClean="0"/>
              <a:t>REFLECTION not PERFECTION – we are asking </a:t>
            </a:r>
            <a:r>
              <a:rPr lang="en-US" dirty="0" err="1" smtClean="0"/>
              <a:t>coachees</a:t>
            </a:r>
            <a:r>
              <a:rPr lang="en-US" dirty="0" smtClean="0"/>
              <a:t> to reflect but are also asking ourselves to reflect more purposefully as well through this process</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30</a:t>
            </a:fld>
            <a:endParaRPr lang="en-US"/>
          </a:p>
        </p:txBody>
      </p:sp>
    </p:spTree>
    <p:extLst>
      <p:ext uri="{BB962C8B-B14F-4D97-AF65-F5344CB8AC3E}">
        <p14:creationId xmlns:p14="http://schemas.microsoft.com/office/powerpoint/2010/main" val="997472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531A58-9F04-4AF5-A764-ABFBBC66459A}" type="slidenum">
              <a:rPr lang="en-US" smtClean="0"/>
              <a:t>31</a:t>
            </a:fld>
            <a:endParaRPr lang="en-US"/>
          </a:p>
        </p:txBody>
      </p:sp>
    </p:spTree>
    <p:extLst>
      <p:ext uri="{BB962C8B-B14F-4D97-AF65-F5344CB8AC3E}">
        <p14:creationId xmlns:p14="http://schemas.microsoft.com/office/powerpoint/2010/main" val="3123503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Alternatives reviews other strategies that family may have tried – doesn’t have to be just possible ideas for the future.</a:t>
            </a:r>
          </a:p>
          <a:p>
            <a:endParaRPr lang="en-US" dirty="0"/>
          </a:p>
          <a:p>
            <a:r>
              <a:rPr lang="en-US" dirty="0" smtClean="0"/>
              <a:t>i. e. I can’t get Jimmy to sit in high chair.  Coach – what are some of the ways you have tried to address this? </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32</a:t>
            </a:fld>
            <a:endParaRPr lang="en-US"/>
          </a:p>
        </p:txBody>
      </p:sp>
    </p:spTree>
    <p:extLst>
      <p:ext uri="{BB962C8B-B14F-4D97-AF65-F5344CB8AC3E}">
        <p14:creationId xmlns:p14="http://schemas.microsoft.com/office/powerpoint/2010/main" val="180218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2F823-26CE-9C47-80B9-02820C0AABE4}" type="slidenum">
              <a:rPr lang="en-US" smtClean="0"/>
              <a:pPr/>
              <a:t>33</a:t>
            </a:fld>
            <a:endParaRPr lang="en-US"/>
          </a:p>
        </p:txBody>
      </p:sp>
    </p:spTree>
    <p:extLst>
      <p:ext uri="{BB962C8B-B14F-4D97-AF65-F5344CB8AC3E}">
        <p14:creationId xmlns:p14="http://schemas.microsoft.com/office/powerpoint/2010/main" val="3408197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Draw peoples’ attention to the chart:</a:t>
            </a:r>
          </a:p>
          <a:p>
            <a:r>
              <a:rPr lang="en-US" dirty="0" smtClean="0"/>
              <a:t>First column helps us to consider what information we are seeking helps us to figure out what type of question we need to ask.</a:t>
            </a:r>
          </a:p>
          <a:p>
            <a:endParaRPr lang="en-US" dirty="0">
              <a:solidFill>
                <a:srgbClr val="FF0000"/>
              </a:solidFill>
            </a:endParaRPr>
          </a:p>
          <a:p>
            <a:r>
              <a:rPr lang="en-US" dirty="0" smtClean="0"/>
              <a:t>?’s that relate to knowledge and understanding…</a:t>
            </a:r>
          </a:p>
          <a:p>
            <a:r>
              <a:rPr lang="en-US" dirty="0" smtClean="0"/>
              <a:t>Help the coachee identify what he or she currently knows about a particular topic</a:t>
            </a:r>
          </a:p>
          <a:p>
            <a:endParaRPr lang="en-US" dirty="0"/>
          </a:p>
          <a:p>
            <a:r>
              <a:rPr lang="en-US" dirty="0" smtClean="0"/>
              <a:t>?’s about practice…</a:t>
            </a:r>
          </a:p>
          <a:p>
            <a:r>
              <a:rPr lang="en-US" dirty="0" smtClean="0"/>
              <a:t>Help the coachee explore what he or she is actually doing or has already done in a particular situation</a:t>
            </a:r>
          </a:p>
          <a:p>
            <a:endParaRPr lang="en-US" dirty="0" smtClean="0"/>
          </a:p>
          <a:p>
            <a:r>
              <a:rPr lang="en-US" dirty="0" smtClean="0"/>
              <a:t>?’s about outcomes…</a:t>
            </a:r>
          </a:p>
          <a:p>
            <a:r>
              <a:rPr lang="en-US" dirty="0" smtClean="0"/>
              <a:t>Help the coachee think about current or intended results</a:t>
            </a:r>
          </a:p>
          <a:p>
            <a:endParaRPr lang="en-US" dirty="0"/>
          </a:p>
          <a:p>
            <a:r>
              <a:rPr lang="en-US" dirty="0" smtClean="0"/>
              <a:t>?’s that relate to evaluation…</a:t>
            </a:r>
          </a:p>
          <a:p>
            <a:r>
              <a:rPr lang="en-US" dirty="0" smtClean="0"/>
              <a:t>Ask the coachee to make judgments about what he or she already knows so that he or she can recognize new skills and knowledge that would be desirable to learn</a:t>
            </a:r>
          </a:p>
          <a:p>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34</a:t>
            </a:fld>
            <a:endParaRPr lang="en-US"/>
          </a:p>
        </p:txBody>
      </p:sp>
    </p:spTree>
    <p:extLst>
      <p:ext uri="{BB962C8B-B14F-4D97-AF65-F5344CB8AC3E}">
        <p14:creationId xmlns:p14="http://schemas.microsoft.com/office/powerpoint/2010/main" val="2714112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4"/>
            <a:ext cx="5615940" cy="4808061"/>
          </a:xfrm>
        </p:spPr>
        <p:txBody>
          <a:bodyPr>
            <a:normAutofit/>
          </a:bodyPr>
          <a:lstStyle/>
          <a:p>
            <a:r>
              <a:rPr lang="en-US" sz="1400" dirty="0"/>
              <a:t>Perform a log from the book for participants to see.  Read/act p. 39-40 and then do p. 40-41.  </a:t>
            </a:r>
            <a:r>
              <a:rPr lang="en-US" sz="1400" dirty="0">
                <a:solidFill>
                  <a:schemeClr val="accent1">
                    <a:lumMod val="75000"/>
                  </a:schemeClr>
                </a:solidFill>
              </a:rPr>
              <a:t>What are differences between the 2? </a:t>
            </a:r>
          </a:p>
          <a:p>
            <a:endParaRPr lang="en-US" sz="1400" dirty="0"/>
          </a:p>
          <a:p>
            <a:r>
              <a:rPr lang="en-US" sz="1400" dirty="0"/>
              <a:t>	</a:t>
            </a:r>
          </a:p>
          <a:p>
            <a:r>
              <a:rPr lang="en-US" sz="1400" dirty="0"/>
              <a:t>	</a:t>
            </a:r>
          </a:p>
        </p:txBody>
      </p:sp>
      <p:sp>
        <p:nvSpPr>
          <p:cNvPr id="4" name="Slide Number Placeholder 3"/>
          <p:cNvSpPr>
            <a:spLocks noGrp="1"/>
          </p:cNvSpPr>
          <p:nvPr>
            <p:ph type="sldNum" sz="quarter" idx="10"/>
          </p:nvPr>
        </p:nvSpPr>
        <p:spPr/>
        <p:txBody>
          <a:bodyPr/>
          <a:lstStyle/>
          <a:p>
            <a:fld id="{B9531A58-9F04-4AF5-A764-ABFBBC66459A}" type="slidenum">
              <a:rPr lang="en-US" smtClean="0"/>
              <a:t>35</a:t>
            </a:fld>
            <a:endParaRPr lang="en-US"/>
          </a:p>
        </p:txBody>
      </p:sp>
    </p:spTree>
    <p:extLst>
      <p:ext uri="{BB962C8B-B14F-4D97-AF65-F5344CB8AC3E}">
        <p14:creationId xmlns:p14="http://schemas.microsoft.com/office/powerpoint/2010/main" val="2405333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Divide group into groups of 3:</a:t>
            </a:r>
          </a:p>
          <a:p>
            <a:r>
              <a:rPr lang="en-US" b="1" dirty="0"/>
              <a:t>Provide scenario:</a:t>
            </a:r>
          </a:p>
          <a:p>
            <a:r>
              <a:rPr lang="en-US" b="1" dirty="0"/>
              <a:t>1. Non EI related – A </a:t>
            </a:r>
            <a:r>
              <a:rPr lang="en-US" b="1" dirty="0" smtClean="0"/>
              <a:t>friend is preparing to return to work after maternity leave and she needs to figure out childcare.  She is not sure if she wants to use a center or a family day home provider.</a:t>
            </a:r>
            <a:r>
              <a:rPr lang="en-US" dirty="0" smtClean="0"/>
              <a:t> </a:t>
            </a:r>
            <a:r>
              <a:rPr lang="en-US" dirty="0"/>
              <a:t>How could you help them figure it  out?  </a:t>
            </a:r>
          </a:p>
          <a:p>
            <a:endParaRPr lang="en-US" dirty="0"/>
          </a:p>
          <a:p>
            <a:r>
              <a:rPr lang="en-US" dirty="0"/>
              <a:t>	Roles are </a:t>
            </a:r>
            <a:r>
              <a:rPr lang="en-US" dirty="0" smtClean="0"/>
              <a:t>Friend 1 (coach), Friend 2 – returning to work, observer/note </a:t>
            </a:r>
            <a:r>
              <a:rPr lang="en-US" dirty="0"/>
              <a:t>taker.</a:t>
            </a:r>
          </a:p>
          <a:p>
            <a:endParaRPr lang="en-US" dirty="0"/>
          </a:p>
          <a:p>
            <a:r>
              <a:rPr lang="en-US" dirty="0"/>
              <a:t>	Observer is to watch and note Q &amp; A.  If yes/no questions is asked, new  </a:t>
            </a:r>
            <a:r>
              <a:rPr lang="en-US" dirty="0" smtClean="0"/>
              <a:t>	neighbor </a:t>
            </a:r>
            <a:r>
              <a:rPr lang="en-US" dirty="0"/>
              <a:t>is  to only </a:t>
            </a:r>
            <a:r>
              <a:rPr lang="en-US" dirty="0" smtClean="0"/>
              <a:t> answer yes/no</a:t>
            </a:r>
            <a:r>
              <a:rPr lang="en-US" dirty="0"/>
              <a:t>.  </a:t>
            </a:r>
          </a:p>
          <a:p>
            <a:endParaRPr lang="en-US" dirty="0"/>
          </a:p>
          <a:p>
            <a:r>
              <a:rPr lang="en-US" dirty="0"/>
              <a:t>Debrief: </a:t>
            </a:r>
          </a:p>
          <a:p>
            <a:r>
              <a:rPr lang="en-US" dirty="0"/>
              <a:t>	</a:t>
            </a:r>
            <a:r>
              <a:rPr lang="en-US" dirty="0">
                <a:solidFill>
                  <a:schemeClr val="accent1">
                    <a:lumMod val="75000"/>
                  </a:schemeClr>
                </a:solidFill>
              </a:rPr>
              <a:t>What did you notice about the interaction?</a:t>
            </a:r>
          </a:p>
          <a:p>
            <a:r>
              <a:rPr lang="en-US" dirty="0">
                <a:solidFill>
                  <a:schemeClr val="accent1">
                    <a:lumMod val="75000"/>
                  </a:schemeClr>
                </a:solidFill>
              </a:rPr>
              <a:t>	What went well?  </a:t>
            </a:r>
          </a:p>
          <a:p>
            <a:r>
              <a:rPr lang="en-US" dirty="0">
                <a:solidFill>
                  <a:schemeClr val="accent1">
                    <a:lumMod val="75000"/>
                  </a:schemeClr>
                </a:solidFill>
              </a:rPr>
              <a:t>	What was difficult in the exercise?</a:t>
            </a:r>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36</a:t>
            </a:fld>
            <a:endParaRPr lang="en-US"/>
          </a:p>
        </p:txBody>
      </p:sp>
    </p:spTree>
    <p:extLst>
      <p:ext uri="{BB962C8B-B14F-4D97-AF65-F5344CB8AC3E}">
        <p14:creationId xmlns:p14="http://schemas.microsoft.com/office/powerpoint/2010/main" val="1819617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a:t>
            </a:r>
            <a:r>
              <a:rPr lang="en-US" b="1" baseline="30000" dirty="0"/>
              <a:t>nd</a:t>
            </a:r>
            <a:r>
              <a:rPr lang="en-US" b="1" dirty="0"/>
              <a:t> scenario: babies out of crib</a:t>
            </a:r>
            <a:r>
              <a:rPr lang="en-US" dirty="0"/>
              <a:t>: Mom filmed this and meets you at the door.  You are a provider with the family for the past 6 months and recently, Mom greets you at the door to update  your since last visit.  IFSP outcomes currently relate to communication.</a:t>
            </a:r>
          </a:p>
          <a:p>
            <a:r>
              <a:rPr lang="en-US" dirty="0">
                <a:hlinkClick r:id="rId3"/>
              </a:rPr>
              <a:t>www.youtube.com/watch?v=jkp3VNm0rql</a:t>
            </a:r>
            <a:r>
              <a:rPr lang="en-US" dirty="0"/>
              <a:t> (or search for “the great twin escape”)</a:t>
            </a:r>
          </a:p>
          <a:p>
            <a:endParaRPr lang="en-US" dirty="0"/>
          </a:p>
          <a:p>
            <a:r>
              <a:rPr lang="en-US" dirty="0"/>
              <a:t>Debrief: </a:t>
            </a:r>
          </a:p>
          <a:p>
            <a:r>
              <a:rPr lang="en-US" dirty="0"/>
              <a:t>	</a:t>
            </a:r>
            <a:r>
              <a:rPr lang="en-US" dirty="0">
                <a:solidFill>
                  <a:schemeClr val="accent1">
                    <a:lumMod val="75000"/>
                  </a:schemeClr>
                </a:solidFill>
              </a:rPr>
              <a:t>What did you notice about the interaction?</a:t>
            </a:r>
          </a:p>
          <a:p>
            <a:r>
              <a:rPr lang="en-US" dirty="0">
                <a:solidFill>
                  <a:schemeClr val="accent1">
                    <a:lumMod val="75000"/>
                  </a:schemeClr>
                </a:solidFill>
              </a:rPr>
              <a:t>	What went well?  </a:t>
            </a:r>
          </a:p>
          <a:p>
            <a:r>
              <a:rPr lang="en-US" dirty="0">
                <a:solidFill>
                  <a:schemeClr val="accent1">
                    <a:lumMod val="75000"/>
                  </a:schemeClr>
                </a:solidFill>
              </a:rPr>
              <a:t>	What was difficult in the exercise?</a:t>
            </a:r>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37</a:t>
            </a:fld>
            <a:endParaRPr lang="en-US"/>
          </a:p>
        </p:txBody>
      </p:sp>
    </p:spTree>
    <p:extLst>
      <p:ext uri="{BB962C8B-B14F-4D97-AF65-F5344CB8AC3E}">
        <p14:creationId xmlns:p14="http://schemas.microsoft.com/office/powerpoint/2010/main" val="3768221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a:t>
            </a:r>
            <a:r>
              <a:rPr lang="en-US" b="1" baseline="30000" dirty="0"/>
              <a:t>rd</a:t>
            </a:r>
            <a:r>
              <a:rPr lang="en-US" b="1" dirty="0"/>
              <a:t> scenario (optional) – Grandma </a:t>
            </a:r>
            <a:r>
              <a:rPr lang="en-US" dirty="0"/>
              <a:t>explains that Joey always gets up from his nap screaming.  Joey is 25 months and recently diagnosed with autism. She is not able to console him and the screaming can last 20-30 minutes.  You are a provider in the home (any role) and have been with the family for 2 months.  Here is a </a:t>
            </a:r>
            <a:r>
              <a:rPr lang="en-US" dirty="0" err="1"/>
              <a:t>snippit</a:t>
            </a:r>
            <a:r>
              <a:rPr lang="en-US" dirty="0"/>
              <a:t> of what she filmed. She wants your help</a:t>
            </a:r>
            <a:r>
              <a:rPr lang="en-US" dirty="0" smtClean="0"/>
              <a:t>.</a:t>
            </a:r>
          </a:p>
          <a:p>
            <a:endParaRPr lang="en-US" dirty="0"/>
          </a:p>
          <a:p>
            <a:r>
              <a:rPr lang="en-US" dirty="0">
                <a:hlinkClick r:id="rId3"/>
              </a:rPr>
              <a:t>www.youtube.com/watch?v=kWkfHYodskQ</a:t>
            </a:r>
            <a:r>
              <a:rPr lang="en-US" dirty="0"/>
              <a:t> (or search for “Luca morning screaming fit” – watch first 15 seconds or so and then skip ahead to watch section between 3:17-4:10)</a:t>
            </a:r>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38</a:t>
            </a:fld>
            <a:endParaRPr lang="en-US"/>
          </a:p>
        </p:txBody>
      </p:sp>
    </p:spTree>
    <p:extLst>
      <p:ext uri="{BB962C8B-B14F-4D97-AF65-F5344CB8AC3E}">
        <p14:creationId xmlns:p14="http://schemas.microsoft.com/office/powerpoint/2010/main" val="1952459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we don’t get the reflection or participation from the coachee that we are hoping for.</a:t>
            </a:r>
          </a:p>
          <a:p>
            <a:endParaRPr lang="en-US" dirty="0"/>
          </a:p>
          <a:p>
            <a:r>
              <a:rPr lang="en-US" dirty="0" smtClean="0"/>
              <a:t>But – remember – we are working to build the coachee’s competence and confidence and that takes time and trust.</a:t>
            </a:r>
          </a:p>
          <a:p>
            <a:endParaRPr lang="en-US" dirty="0"/>
          </a:p>
          <a:p>
            <a:r>
              <a:rPr lang="en-US" dirty="0" smtClean="0"/>
              <a:t>Meet the family where they are</a:t>
            </a: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39</a:t>
            </a:fld>
            <a:endParaRPr lang="en-US"/>
          </a:p>
        </p:txBody>
      </p:sp>
    </p:spTree>
    <p:extLst>
      <p:ext uri="{BB962C8B-B14F-4D97-AF65-F5344CB8AC3E}">
        <p14:creationId xmlns:p14="http://schemas.microsoft.com/office/powerpoint/2010/main" val="252465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p>
          <a:p>
            <a:r>
              <a:rPr lang="en-US" baseline="0" dirty="0"/>
              <a:t>	</a:t>
            </a:r>
            <a:r>
              <a:rPr lang="en-US" baseline="0" dirty="0" smtClean="0"/>
              <a:t>Take a minute and think back to coach you had, a coach you know, or simply when you hear “coaching”,</a:t>
            </a:r>
            <a:r>
              <a:rPr lang="en-US" dirty="0" smtClean="0"/>
              <a:t> </a:t>
            </a:r>
            <a:r>
              <a:rPr lang="en-US" baseline="0" dirty="0" smtClean="0"/>
              <a:t>what comes to mind, eith</a:t>
            </a:r>
            <a:r>
              <a:rPr lang="en-US" dirty="0" smtClean="0"/>
              <a:t>er positive or negative</a:t>
            </a:r>
            <a:r>
              <a:rPr lang="en-US" baseline="0" dirty="0" smtClean="0"/>
              <a:t>? </a:t>
            </a:r>
          </a:p>
          <a:p>
            <a:endParaRPr lang="en-US" dirty="0"/>
          </a:p>
          <a:p>
            <a:r>
              <a:rPr lang="en-US" baseline="0" dirty="0" smtClean="0">
                <a:solidFill>
                  <a:schemeClr val="accent2">
                    <a:lumMod val="75000"/>
                  </a:schemeClr>
                </a:solidFill>
              </a:rPr>
              <a:t>           </a:t>
            </a:r>
            <a:r>
              <a:rPr lang="en-US" b="1" baseline="0" dirty="0" smtClean="0">
                <a:solidFill>
                  <a:srgbClr val="0070C0"/>
                </a:solidFill>
              </a:rPr>
              <a:t>Shout out descriptive words</a:t>
            </a:r>
          </a:p>
          <a:p>
            <a:r>
              <a:rPr lang="en-US" dirty="0"/>
              <a:t>	</a:t>
            </a:r>
            <a:endParaRPr lang="en-US" dirty="0" smtClean="0"/>
          </a:p>
          <a:p>
            <a:r>
              <a:rPr lang="en-US" baseline="0" dirty="0" smtClean="0"/>
              <a:t>Here are some definitions from the field of research.</a:t>
            </a:r>
          </a:p>
          <a:p>
            <a:endParaRPr lang="en-US" baseline="0" dirty="0" smtClean="0"/>
          </a:p>
          <a:p>
            <a:r>
              <a:rPr lang="en-US" b="1" dirty="0" smtClean="0">
                <a:solidFill>
                  <a:srgbClr val="0070C0"/>
                </a:solidFill>
              </a:rPr>
              <a:t>          Activity - </a:t>
            </a:r>
            <a:r>
              <a:rPr lang="en-US" b="1" baseline="0" dirty="0" smtClean="0">
                <a:solidFill>
                  <a:srgbClr val="0070C0"/>
                </a:solidFill>
              </a:rPr>
              <a:t>As each quote appears, encourage audience to listen for key words 	they already brainstormed</a:t>
            </a:r>
            <a:endParaRPr lang="en-US" dirty="0"/>
          </a:p>
        </p:txBody>
      </p:sp>
      <p:sp>
        <p:nvSpPr>
          <p:cNvPr id="4" name="Slide Number Placeholder 3"/>
          <p:cNvSpPr>
            <a:spLocks noGrp="1"/>
          </p:cNvSpPr>
          <p:nvPr>
            <p:ph type="sldNum" sz="quarter" idx="10"/>
          </p:nvPr>
        </p:nvSpPr>
        <p:spPr/>
        <p:txBody>
          <a:bodyPr/>
          <a:lstStyle/>
          <a:p>
            <a:fld id="{2E0CC6A1-4AD9-4E58-B0DF-95581787BC06}" type="slidenum">
              <a:rPr lang="en-US" smtClean="0"/>
              <a:t>4</a:t>
            </a:fld>
            <a:endParaRPr lang="en-US"/>
          </a:p>
        </p:txBody>
      </p:sp>
    </p:spTree>
    <p:extLst>
      <p:ext uri="{BB962C8B-B14F-4D97-AF65-F5344CB8AC3E}">
        <p14:creationId xmlns:p14="http://schemas.microsoft.com/office/powerpoint/2010/main" val="1963709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2F823-26CE-9C47-80B9-02820C0AABE4}" type="slidenum">
              <a:rPr lang="en-US" smtClean="0"/>
              <a:pPr/>
              <a:t>40</a:t>
            </a:fld>
            <a:endParaRPr lang="en-US"/>
          </a:p>
        </p:txBody>
      </p:sp>
    </p:spTree>
    <p:extLst>
      <p:ext uri="{BB962C8B-B14F-4D97-AF65-F5344CB8AC3E}">
        <p14:creationId xmlns:p14="http://schemas.microsoft.com/office/powerpoint/2010/main" val="3879398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2">
                    <a:lumMod val="60000"/>
                    <a:lumOff val="40000"/>
                  </a:schemeClr>
                </a:solidFill>
              </a:rPr>
              <a:t>Why should feedback follow reflection?  </a:t>
            </a:r>
            <a:r>
              <a:rPr lang="en-US" dirty="0" smtClean="0"/>
              <a:t>--- brief discussion re: attendee’s thoughts</a:t>
            </a:r>
          </a:p>
          <a:p>
            <a:endParaRPr lang="en-US" dirty="0" smtClean="0"/>
          </a:p>
          <a:p>
            <a:r>
              <a:rPr lang="en-US" dirty="0" smtClean="0"/>
              <a:t>If needed – point out the following:</a:t>
            </a:r>
          </a:p>
          <a:p>
            <a:endParaRPr lang="en-US" dirty="0" smtClean="0"/>
          </a:p>
          <a:p>
            <a:r>
              <a:rPr lang="en-US" dirty="0" smtClean="0"/>
              <a:t>reflection first… will likely decrease the need for some types of feedback or it may change the feedback that you would provide</a:t>
            </a:r>
          </a:p>
          <a:p>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41</a:t>
            </a:fld>
            <a:endParaRPr lang="en-US"/>
          </a:p>
        </p:txBody>
      </p:sp>
    </p:spTree>
    <p:extLst>
      <p:ext uri="{BB962C8B-B14F-4D97-AF65-F5344CB8AC3E}">
        <p14:creationId xmlns:p14="http://schemas.microsoft.com/office/powerpoint/2010/main" val="3453946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02F823-26CE-9C47-80B9-02820C0AABE4}" type="slidenum">
              <a:rPr lang="en-US" smtClean="0"/>
              <a:pPr/>
              <a:t>42</a:t>
            </a:fld>
            <a:endParaRPr lang="en-US"/>
          </a:p>
        </p:txBody>
      </p:sp>
    </p:spTree>
    <p:extLst>
      <p:ext uri="{BB962C8B-B14F-4D97-AF65-F5344CB8AC3E}">
        <p14:creationId xmlns:p14="http://schemas.microsoft.com/office/powerpoint/2010/main" val="1313329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Coaches should try provide</a:t>
            </a:r>
            <a:r>
              <a:rPr lang="en-US" baseline="0" dirty="0" smtClean="0"/>
              <a:t> informative and affirmative feedback</a:t>
            </a:r>
            <a:r>
              <a:rPr lang="en-US" dirty="0" smtClean="0"/>
              <a:t> most often.</a:t>
            </a:r>
          </a:p>
        </p:txBody>
      </p:sp>
      <p:sp>
        <p:nvSpPr>
          <p:cNvPr id="4" name="Slide Number Placeholder 3"/>
          <p:cNvSpPr>
            <a:spLocks noGrp="1"/>
          </p:cNvSpPr>
          <p:nvPr>
            <p:ph type="sldNum" sz="quarter" idx="10"/>
          </p:nvPr>
        </p:nvSpPr>
        <p:spPr/>
        <p:txBody>
          <a:bodyPr/>
          <a:lstStyle/>
          <a:p>
            <a:fld id="{B9531A58-9F04-4AF5-A764-ABFBBC66459A}" type="slidenum">
              <a:rPr lang="en-US" smtClean="0"/>
              <a:t>43</a:t>
            </a:fld>
            <a:endParaRPr lang="en-US"/>
          </a:p>
        </p:txBody>
      </p:sp>
    </p:spTree>
    <p:extLst>
      <p:ext uri="{BB962C8B-B14F-4D97-AF65-F5344CB8AC3E}">
        <p14:creationId xmlns:p14="http://schemas.microsoft.com/office/powerpoint/2010/main" val="3479113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common misperception is that the coach cannot share knowledge or expertise with the coachee.  DIRECT INSTRUCTION or DIRECT TEACHING is actually a form of informative feedback.</a:t>
            </a:r>
          </a:p>
          <a:p>
            <a:endParaRPr lang="en-US" dirty="0" smtClean="0"/>
          </a:p>
          <a:p>
            <a:r>
              <a:rPr lang="en-US" dirty="0" smtClean="0"/>
              <a:t>Start with the least intrusive form of teaching:  modeling of the desired skill or strategy; engaging in side-by-side use of the skill or strategy; giving step by step prompts to elicit the coachee’s implementation of a skill or strategy; providing physical hand-over-hand assistance to help the coachee perform the skill or strategy.</a:t>
            </a:r>
          </a:p>
          <a:p>
            <a:r>
              <a:rPr lang="en-US" dirty="0" smtClean="0"/>
              <a:t>More intrusive coaching methods might be needed to teach particular skills or strategies or possibly because the coachee has expressed that is his or her preferred learning style.  </a:t>
            </a:r>
          </a:p>
          <a:p>
            <a:endParaRPr lang="en-US" dirty="0"/>
          </a:p>
          <a:p>
            <a:r>
              <a:rPr lang="en-US" dirty="0" smtClean="0"/>
              <a:t>Informative feedback should be:</a:t>
            </a:r>
          </a:p>
          <a:p>
            <a:r>
              <a:rPr lang="en-US" dirty="0"/>
              <a:t>r</a:t>
            </a:r>
            <a:r>
              <a:rPr lang="en-US" dirty="0" smtClean="0"/>
              <a:t>espectful of what the coachee already knows or is doing</a:t>
            </a:r>
          </a:p>
          <a:p>
            <a:r>
              <a:rPr lang="en-US" dirty="0" smtClean="0"/>
              <a:t>and</a:t>
            </a:r>
          </a:p>
          <a:p>
            <a:r>
              <a:rPr lang="en-US" dirty="0"/>
              <a:t>c</a:t>
            </a:r>
            <a:r>
              <a:rPr lang="en-US" dirty="0" smtClean="0"/>
              <a:t>ompatible with the coachee’s desired outcomes </a:t>
            </a:r>
          </a:p>
          <a:p>
            <a:endParaRPr lang="en-US" dirty="0"/>
          </a:p>
          <a:p>
            <a:r>
              <a:rPr lang="en-US" dirty="0" smtClean="0"/>
              <a:t>Be aware that the content may be difficult to share because it does not align with the coachee’s beliefs, actions, or ideas – in moments like this, try to focus on current research, program policies or procedures, or even local, state, or federal law, rather than your own opinions or beliefs.</a:t>
            </a:r>
          </a:p>
          <a:p>
            <a:r>
              <a:rPr lang="en-US" dirty="0" smtClean="0"/>
              <a:t>(e.g., spanking example from pages 71-72)</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44</a:t>
            </a:fld>
            <a:endParaRPr lang="en-US"/>
          </a:p>
        </p:txBody>
      </p:sp>
    </p:spTree>
    <p:extLst>
      <p:ext uri="{BB962C8B-B14F-4D97-AF65-F5344CB8AC3E}">
        <p14:creationId xmlns:p14="http://schemas.microsoft.com/office/powerpoint/2010/main" val="1941419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include objective “I” statements: “I see,” “I understand,” “I hear what you are saying,” “I’m hearing that ___”</a:t>
            </a:r>
          </a:p>
          <a:p>
            <a:endParaRPr lang="en-US" dirty="0"/>
          </a:p>
          <a:p>
            <a:r>
              <a:rPr lang="en-US" dirty="0" smtClean="0"/>
              <a:t>OR </a:t>
            </a:r>
          </a:p>
          <a:p>
            <a:endParaRPr lang="en-US" dirty="0"/>
          </a:p>
          <a:p>
            <a:r>
              <a:rPr lang="en-US" dirty="0" smtClean="0"/>
              <a:t>“You seem really happy about that,” “You read the story just like we discussed,” “He really calms down when you talk to him in a soft voice like that,” “When you turned on the music, all of the children started cleaning up and coming to the rug for circle”</a:t>
            </a:r>
            <a:endParaRPr lang="en-US" dirty="0"/>
          </a:p>
        </p:txBody>
      </p:sp>
      <p:sp>
        <p:nvSpPr>
          <p:cNvPr id="4" name="Slide Number Placeholder 3"/>
          <p:cNvSpPr>
            <a:spLocks noGrp="1"/>
          </p:cNvSpPr>
          <p:nvPr>
            <p:ph type="sldNum" sz="quarter" idx="10"/>
          </p:nvPr>
        </p:nvSpPr>
        <p:spPr/>
        <p:txBody>
          <a:bodyPr/>
          <a:lstStyle/>
          <a:p>
            <a:fld id="{B9531A58-9F04-4AF5-A764-ABFBBC66459A}" type="slidenum">
              <a:rPr lang="en-US" smtClean="0"/>
              <a:t>45</a:t>
            </a:fld>
            <a:endParaRPr lang="en-US"/>
          </a:p>
        </p:txBody>
      </p:sp>
    </p:spTree>
    <p:extLst>
      <p:ext uri="{BB962C8B-B14F-4D97-AF65-F5344CB8AC3E}">
        <p14:creationId xmlns:p14="http://schemas.microsoft.com/office/powerpoint/2010/main" val="844285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include:  “great,” “good job,” “that’s an excellent idea,” “way to go,” “that’s just super,” “I like the way you did that,” “I agree with that,” “that’s how I would do it,” “you are a really good mom”</a:t>
            </a:r>
          </a:p>
          <a:p>
            <a:endParaRPr lang="en-US" dirty="0"/>
          </a:p>
          <a:p>
            <a:r>
              <a:rPr lang="en-US" b="1" dirty="0" smtClean="0"/>
              <a:t>IF you do give evaluative feedback, immediately provide informative feedback to support why.</a:t>
            </a:r>
            <a:endParaRPr lang="en-US" b="1" dirty="0"/>
          </a:p>
        </p:txBody>
      </p:sp>
      <p:sp>
        <p:nvSpPr>
          <p:cNvPr id="4" name="Slide Number Placeholder 3"/>
          <p:cNvSpPr>
            <a:spLocks noGrp="1"/>
          </p:cNvSpPr>
          <p:nvPr>
            <p:ph type="sldNum" sz="quarter" idx="10"/>
          </p:nvPr>
        </p:nvSpPr>
        <p:spPr/>
        <p:txBody>
          <a:bodyPr/>
          <a:lstStyle/>
          <a:p>
            <a:fld id="{B9531A58-9F04-4AF5-A764-ABFBBC66459A}" type="slidenum">
              <a:rPr lang="en-US" smtClean="0"/>
              <a:t>46</a:t>
            </a:fld>
            <a:endParaRPr lang="en-US"/>
          </a:p>
        </p:txBody>
      </p:sp>
    </p:spTree>
    <p:extLst>
      <p:ext uri="{BB962C8B-B14F-4D97-AF65-F5344CB8AC3E}">
        <p14:creationId xmlns:p14="http://schemas.microsoft.com/office/powerpoint/2010/main" val="319289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Telling the coachee what to do may work in the short-term or the immediate situation, but it does not help him or her build the ability to determine what to do in future situations.</a:t>
            </a:r>
          </a:p>
          <a:p>
            <a:endParaRPr lang="en-US" dirty="0"/>
          </a:p>
          <a:p>
            <a:r>
              <a:rPr lang="en-US" dirty="0" smtClean="0"/>
              <a:t>Examples of dangers – </a:t>
            </a:r>
          </a:p>
          <a:p>
            <a:r>
              <a:rPr lang="en-US" dirty="0" smtClean="0"/>
              <a:t>Hot stove</a:t>
            </a:r>
          </a:p>
          <a:p>
            <a:r>
              <a:rPr lang="en-US" dirty="0" smtClean="0"/>
              <a:t>Busy road</a:t>
            </a:r>
          </a:p>
          <a:p>
            <a:r>
              <a:rPr lang="en-US" dirty="0" smtClean="0"/>
              <a:t>Open prescription bottles within easy reach</a:t>
            </a:r>
          </a:p>
          <a:p>
            <a:endParaRPr lang="en-US" dirty="0"/>
          </a:p>
          <a:p>
            <a:r>
              <a:rPr lang="en-US" dirty="0" smtClean="0"/>
              <a:t>IF directive feedback is given in one of these moments, immediately follow up with a coaching conversation to reflect upon the situation, what the consequences could be, and what the coachee could do in the future to prevent the danger/risk.</a:t>
            </a:r>
          </a:p>
          <a:p>
            <a:endParaRPr lang="en-US" dirty="0"/>
          </a:p>
          <a:p>
            <a:r>
              <a:rPr lang="en-US" dirty="0" smtClean="0"/>
              <a:t>Remember DIRECT INSTRUCTION or DIRECT TEACHING is actually a form of Informative Feedback which is different than DIRECTIVE FEEDBACK</a:t>
            </a:r>
          </a:p>
          <a:p>
            <a:endParaRPr lang="en-US" dirty="0"/>
          </a:p>
          <a:p>
            <a:r>
              <a:rPr lang="en-US" b="1" i="1" dirty="0" smtClean="0"/>
              <a:t>Caution: Being aware of your own personal biases (i.e. use of TV) vs. immediate </a:t>
            </a:r>
          </a:p>
          <a:p>
            <a:r>
              <a:rPr lang="en-US" b="1" i="1" dirty="0" smtClean="0"/>
              <a:t>	   danger (directive feedback)</a:t>
            </a:r>
            <a:endParaRPr lang="en-US" b="1" i="1" dirty="0"/>
          </a:p>
        </p:txBody>
      </p:sp>
      <p:sp>
        <p:nvSpPr>
          <p:cNvPr id="4" name="Slide Number Placeholder 3"/>
          <p:cNvSpPr>
            <a:spLocks noGrp="1"/>
          </p:cNvSpPr>
          <p:nvPr>
            <p:ph type="sldNum" sz="quarter" idx="10"/>
          </p:nvPr>
        </p:nvSpPr>
        <p:spPr/>
        <p:txBody>
          <a:bodyPr/>
          <a:lstStyle/>
          <a:p>
            <a:fld id="{B9531A58-9F04-4AF5-A764-ABFBBC66459A}" type="slidenum">
              <a:rPr lang="en-US" smtClean="0"/>
              <a:t>47</a:t>
            </a:fld>
            <a:endParaRPr lang="en-US"/>
          </a:p>
        </p:txBody>
      </p:sp>
    </p:spTree>
    <p:extLst>
      <p:ext uri="{BB962C8B-B14F-4D97-AF65-F5344CB8AC3E}">
        <p14:creationId xmlns:p14="http://schemas.microsoft.com/office/powerpoint/2010/main" val="2528913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 master coach as well as </a:t>
            </a:r>
            <a:r>
              <a:rPr lang="en-US" dirty="0" err="1" smtClean="0"/>
              <a:t>coachee</a:t>
            </a:r>
            <a:endParaRPr lang="en-US" dirty="0" smtClean="0"/>
          </a:p>
          <a:p>
            <a:r>
              <a:rPr lang="en-US" dirty="0" smtClean="0"/>
              <a:t>Book Study – update on</a:t>
            </a:r>
            <a:r>
              <a:rPr lang="en-US" baseline="0" dirty="0" smtClean="0"/>
              <a:t> progress from Book Study team</a:t>
            </a:r>
          </a:p>
          <a:p>
            <a:r>
              <a:rPr lang="en-US" baseline="0" dirty="0" smtClean="0"/>
              <a:t>Community of Practice samples – in the region or locally</a:t>
            </a:r>
          </a:p>
          <a:p>
            <a:r>
              <a:rPr lang="en-US" baseline="0" dirty="0" smtClean="0"/>
              <a:t>Staff training/brown bag lunch, etc.</a:t>
            </a:r>
          </a:p>
          <a:p>
            <a:endParaRPr lang="en-US" dirty="0"/>
          </a:p>
        </p:txBody>
      </p:sp>
      <p:sp>
        <p:nvSpPr>
          <p:cNvPr id="4" name="Slide Number Placeholder 3"/>
          <p:cNvSpPr>
            <a:spLocks noGrp="1"/>
          </p:cNvSpPr>
          <p:nvPr>
            <p:ph type="sldNum" sz="quarter" idx="10"/>
          </p:nvPr>
        </p:nvSpPr>
        <p:spPr/>
        <p:txBody>
          <a:bodyPr/>
          <a:lstStyle/>
          <a:p>
            <a:fld id="{7802F823-26CE-9C47-80B9-02820C0AABE4}" type="slidenum">
              <a:rPr lang="en-US" smtClean="0"/>
              <a:pPr/>
              <a:t>48</a:t>
            </a:fld>
            <a:endParaRPr lang="en-US"/>
          </a:p>
        </p:txBody>
      </p:sp>
    </p:spTree>
    <p:extLst>
      <p:ext uri="{BB962C8B-B14F-4D97-AF65-F5344CB8AC3E}">
        <p14:creationId xmlns:p14="http://schemas.microsoft.com/office/powerpoint/2010/main" val="297123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their book, p. 8, </a:t>
            </a:r>
            <a:r>
              <a:rPr lang="en-US" baseline="0" dirty="0" err="1" smtClean="0"/>
              <a:t>Dathan</a:t>
            </a:r>
            <a:r>
              <a:rPr lang="en-US" baseline="0" dirty="0" smtClean="0"/>
              <a:t> and </a:t>
            </a:r>
            <a:r>
              <a:rPr lang="en-US" baseline="0" dirty="0" err="1" smtClean="0"/>
              <a:t>M’Lisa</a:t>
            </a:r>
            <a:r>
              <a:rPr lang="en-US" baseline="0" dirty="0" smtClean="0"/>
              <a:t> define it this way” – find in book</a:t>
            </a:r>
          </a:p>
          <a:p>
            <a:endParaRPr lang="en-US" baseline="0" dirty="0" smtClean="0"/>
          </a:p>
          <a:p>
            <a:r>
              <a:rPr lang="en-US" baseline="0" dirty="0" smtClean="0">
                <a:sym typeface="Wingdings" pitchFamily="2" charset="2"/>
              </a:rPr>
              <a:t>We’ve highlighted some specific words as you will hear them several times during our time together today.</a:t>
            </a:r>
          </a:p>
          <a:p>
            <a:endParaRPr lang="en-US" dirty="0" smtClean="0"/>
          </a:p>
          <a:p>
            <a:r>
              <a:rPr lang="en-US" dirty="0" smtClean="0"/>
              <a:t>Being </a:t>
            </a:r>
            <a:r>
              <a:rPr lang="en-US" dirty="0"/>
              <a:t>reflective but also helping others be reflective in what they </a:t>
            </a:r>
            <a:r>
              <a:rPr lang="en-US" dirty="0" smtClean="0"/>
              <a:t>do – Speaking </a:t>
            </a:r>
            <a:r>
              <a:rPr lang="en-US" dirty="0"/>
              <a:t>of others – </a:t>
            </a:r>
            <a:r>
              <a:rPr lang="en-US" b="1" dirty="0">
                <a:solidFill>
                  <a:schemeClr val="tx2">
                    <a:lumMod val="60000"/>
                    <a:lumOff val="40000"/>
                  </a:schemeClr>
                </a:solidFill>
              </a:rPr>
              <a:t>who might that mean in EI? (parents, child care providers, colleagues, teachers, students (student teacher, practicum students)</a:t>
            </a:r>
          </a:p>
          <a:p>
            <a:endParaRPr lang="en-US" dirty="0"/>
          </a:p>
          <a:p>
            <a:r>
              <a:rPr lang="en-US" dirty="0" smtClean="0"/>
              <a:t>Coaching happens in many settings – share examples of our coaching experiences outside of EI</a:t>
            </a:r>
          </a:p>
          <a:p>
            <a:r>
              <a:rPr lang="en-US" dirty="0"/>
              <a:t>	</a:t>
            </a:r>
          </a:p>
        </p:txBody>
      </p:sp>
      <p:sp>
        <p:nvSpPr>
          <p:cNvPr id="4" name="Slide Number Placeholder 3"/>
          <p:cNvSpPr>
            <a:spLocks noGrp="1"/>
          </p:cNvSpPr>
          <p:nvPr>
            <p:ph type="sldNum" sz="quarter" idx="10"/>
          </p:nvPr>
        </p:nvSpPr>
        <p:spPr/>
        <p:txBody>
          <a:bodyPr/>
          <a:lstStyle/>
          <a:p>
            <a:fld id="{2E0CC6A1-4AD9-4E58-B0DF-95581787BC06}" type="slidenum">
              <a:rPr lang="en-US" smtClean="0"/>
              <a:t>5</a:t>
            </a:fld>
            <a:endParaRPr lang="en-US"/>
          </a:p>
        </p:txBody>
      </p:sp>
    </p:spTree>
    <p:extLst>
      <p:ext uri="{BB962C8B-B14F-4D97-AF65-F5344CB8AC3E}">
        <p14:creationId xmlns:p14="http://schemas.microsoft.com/office/powerpoint/2010/main" val="30517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statement – we want each of you to develop competence and confidence with this interaction style so that you can help parents build their competence and confidence as these become lifelong skills</a:t>
            </a:r>
            <a:endParaRPr lang="en-US" dirty="0"/>
          </a:p>
        </p:txBody>
      </p:sp>
      <p:sp>
        <p:nvSpPr>
          <p:cNvPr id="4" name="Slide Number Placeholder 3"/>
          <p:cNvSpPr>
            <a:spLocks noGrp="1"/>
          </p:cNvSpPr>
          <p:nvPr>
            <p:ph type="sldNum" sz="quarter" idx="10"/>
          </p:nvPr>
        </p:nvSpPr>
        <p:spPr/>
        <p:txBody>
          <a:bodyPr/>
          <a:lstStyle/>
          <a:p>
            <a:fld id="{2E0CC6A1-4AD9-4E58-B0DF-95581787BC06}" type="slidenum">
              <a:rPr lang="en-US" smtClean="0"/>
              <a:t>6</a:t>
            </a:fld>
            <a:endParaRPr lang="en-US"/>
          </a:p>
        </p:txBody>
      </p:sp>
    </p:spTree>
    <p:extLst>
      <p:ext uri="{BB962C8B-B14F-4D97-AF65-F5344CB8AC3E}">
        <p14:creationId xmlns:p14="http://schemas.microsoft.com/office/powerpoint/2010/main" val="130039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4420314"/>
            <a:ext cx="5615940" cy="4497864"/>
          </a:xfrm>
        </p:spPr>
        <p:txBody>
          <a:bodyPr/>
          <a:lstStyle/>
          <a:p>
            <a:r>
              <a:rPr lang="en-US" dirty="0" smtClean="0"/>
              <a:t>Coaching in EI involves adults so it is important for us to understand how adults learn.</a:t>
            </a:r>
          </a:p>
          <a:p>
            <a:endParaRPr lang="en-US" dirty="0"/>
          </a:p>
          <a:p>
            <a:r>
              <a:rPr lang="en-US" dirty="0" smtClean="0"/>
              <a:t>These 6 principles come from Stephen Brookfield , a researcher and teacher, and his work on adult learning styles.  He has authored, co-authored, edited 17 books on adult learning in addition to teaching in 4 different countries including US, England, Canada, and Australia.  His research is based on the premise that adults learn differently than children.  </a:t>
            </a:r>
          </a:p>
          <a:p>
            <a:r>
              <a:rPr lang="en-US" dirty="0" smtClean="0"/>
              <a:t>	</a:t>
            </a:r>
            <a:r>
              <a:rPr lang="en-US" b="1" dirty="0" smtClean="0">
                <a:solidFill>
                  <a:srgbClr val="0070C0"/>
                </a:solidFill>
              </a:rPr>
              <a:t>Direct them to handout with information from p. 28 of EI Workbook</a:t>
            </a:r>
          </a:p>
          <a:p>
            <a:r>
              <a:rPr lang="en-US" b="1" dirty="0">
                <a:solidFill>
                  <a:srgbClr val="0070C0"/>
                </a:solidFill>
              </a:rPr>
              <a:t>	</a:t>
            </a:r>
            <a:r>
              <a:rPr lang="en-US" b="1" dirty="0" smtClean="0">
                <a:solidFill>
                  <a:srgbClr val="0070C0"/>
                </a:solidFill>
              </a:rPr>
              <a:t>Read over – do you see any connections between 1 of these principles and   </a:t>
            </a:r>
          </a:p>
          <a:p>
            <a:r>
              <a:rPr lang="en-US" b="1" dirty="0" smtClean="0">
                <a:solidFill>
                  <a:srgbClr val="0070C0"/>
                </a:solidFill>
              </a:rPr>
              <a:t>             your work with families everyday?  What speaks to you?</a:t>
            </a:r>
          </a:p>
          <a:p>
            <a:endParaRPr lang="en-US" dirty="0"/>
          </a:p>
          <a:p>
            <a:endParaRPr lang="en-US" dirty="0" smtClean="0"/>
          </a:p>
          <a:p>
            <a:r>
              <a:rPr lang="en-US" baseline="0" dirty="0" smtClean="0"/>
              <a:t>What</a:t>
            </a:r>
            <a:r>
              <a:rPr lang="en-US" dirty="0" smtClean="0"/>
              <a:t> happens when the info presented is not aligned with your learning style or in violation of principle above?</a:t>
            </a:r>
          </a:p>
          <a:p>
            <a:r>
              <a:rPr lang="en-US" baseline="0" dirty="0"/>
              <a:t>	</a:t>
            </a:r>
            <a:endParaRPr lang="en-US" baseline="0" dirty="0" smtClean="0"/>
          </a:p>
          <a:p>
            <a:r>
              <a:rPr lang="en-US" baseline="0" dirty="0" smtClean="0"/>
              <a:t>REFLECTION – 1 minute</a:t>
            </a:r>
            <a:r>
              <a:rPr lang="en-US" dirty="0" smtClean="0"/>
              <a:t> - </a:t>
            </a:r>
            <a:r>
              <a:rPr lang="en-US" baseline="0" dirty="0" smtClean="0"/>
              <a:t>Think of a family</a:t>
            </a:r>
            <a:r>
              <a:rPr lang="en-US" dirty="0" smtClean="0"/>
              <a:t> you are struggling with – what is not working?  Could it be one of the principle above?  Or could it be a disconnect in our presentation (learning style) with their learning style?</a:t>
            </a:r>
          </a:p>
          <a:p>
            <a:endParaRPr lang="en-US" dirty="0"/>
          </a:p>
        </p:txBody>
      </p:sp>
      <p:sp>
        <p:nvSpPr>
          <p:cNvPr id="4" name="Slide Number Placeholder 3"/>
          <p:cNvSpPr>
            <a:spLocks noGrp="1"/>
          </p:cNvSpPr>
          <p:nvPr>
            <p:ph type="sldNum" sz="quarter" idx="10"/>
          </p:nvPr>
        </p:nvSpPr>
        <p:spPr/>
        <p:txBody>
          <a:bodyPr/>
          <a:lstStyle/>
          <a:p>
            <a:fld id="{2E0CC6A1-4AD9-4E58-B0DF-95581787BC06}" type="slidenum">
              <a:rPr lang="en-US" smtClean="0"/>
              <a:t>7</a:t>
            </a:fld>
            <a:endParaRPr lang="en-US"/>
          </a:p>
        </p:txBody>
      </p:sp>
    </p:spTree>
    <p:extLst>
      <p:ext uri="{BB962C8B-B14F-4D97-AF65-F5344CB8AC3E}">
        <p14:creationId xmlns:p14="http://schemas.microsoft.com/office/powerpoint/2010/main" val="54507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p>
          <a:p>
            <a:r>
              <a:rPr lang="en-US" dirty="0" smtClean="0"/>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2E0CC6A1-4AD9-4E58-B0DF-95581787BC06}" type="slidenum">
              <a:rPr lang="en-US" smtClean="0"/>
              <a:t>8</a:t>
            </a:fld>
            <a:endParaRPr lang="en-US"/>
          </a:p>
        </p:txBody>
      </p:sp>
    </p:spTree>
    <p:extLst>
      <p:ext uri="{BB962C8B-B14F-4D97-AF65-F5344CB8AC3E}">
        <p14:creationId xmlns:p14="http://schemas.microsoft.com/office/powerpoint/2010/main" val="106223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997" y="4420314"/>
            <a:ext cx="6395932" cy="4575413"/>
          </a:xfrm>
        </p:spPr>
        <p:txBody>
          <a:bodyPr/>
          <a:lstStyle/>
          <a:p>
            <a:r>
              <a:rPr lang="en-US" b="1" dirty="0" smtClean="0">
                <a:solidFill>
                  <a:srgbClr val="0070C0"/>
                </a:solidFill>
              </a:rPr>
              <a:t>Now, you get to complete this slide – </a:t>
            </a:r>
          </a:p>
          <a:p>
            <a:r>
              <a:rPr lang="en-US" b="1" baseline="0" dirty="0" smtClean="0">
                <a:solidFill>
                  <a:srgbClr val="0070C0"/>
                </a:solidFill>
              </a:rPr>
              <a:t>Table Talk – Based on that article, how would your table answer the questions:</a:t>
            </a:r>
          </a:p>
          <a:p>
            <a:r>
              <a:rPr lang="en-US" b="1" dirty="0">
                <a:solidFill>
                  <a:srgbClr val="0070C0"/>
                </a:solidFill>
              </a:rPr>
              <a:t>	</a:t>
            </a:r>
            <a:r>
              <a:rPr lang="en-US" b="1" dirty="0" smtClean="0">
                <a:solidFill>
                  <a:srgbClr val="0070C0"/>
                </a:solidFill>
              </a:rPr>
              <a:t>Coaching is _________________</a:t>
            </a:r>
          </a:p>
          <a:p>
            <a:r>
              <a:rPr lang="en-US" b="1" baseline="0" dirty="0">
                <a:solidFill>
                  <a:srgbClr val="0070C0"/>
                </a:solidFill>
              </a:rPr>
              <a:t>	</a:t>
            </a:r>
            <a:r>
              <a:rPr lang="en-US" b="1" baseline="0" dirty="0" smtClean="0">
                <a:solidFill>
                  <a:srgbClr val="0070C0"/>
                </a:solidFill>
              </a:rPr>
              <a:t>Coaching is not ______________</a:t>
            </a:r>
          </a:p>
          <a:p>
            <a:endParaRPr lang="en-US" b="1" dirty="0" smtClean="0">
              <a:solidFill>
                <a:srgbClr val="0070C0"/>
              </a:solidFill>
            </a:endParaRPr>
          </a:p>
          <a:p>
            <a:r>
              <a:rPr lang="en-US" b="1" dirty="0" smtClean="0">
                <a:solidFill>
                  <a:srgbClr val="0070C0"/>
                </a:solidFill>
              </a:rPr>
              <a:t>You have to do it in 5 words or less – it is going on a PPT slide </a:t>
            </a:r>
          </a:p>
          <a:p>
            <a:endParaRPr lang="en-US" dirty="0" smtClean="0"/>
          </a:p>
          <a:p>
            <a:endParaRPr lang="en-US" baseline="0" dirty="0" smtClean="0"/>
          </a:p>
          <a:p>
            <a:r>
              <a:rPr lang="en-US" baseline="0" dirty="0" smtClean="0"/>
              <a:t>Family takes ownership of what needs to be done and coach helps them figure out how to do it (talk about role of SC/provider – used to be having a rolodex and a parent asks a question, SC or provider sorts through their magic rolodex and gives the answer or does the work. Talk about discomfort at times of feeling as the provider/SC that you need to have all the answers.  But if coaching is truly individualized, the same answer does not work for every</a:t>
            </a:r>
            <a:r>
              <a:rPr lang="en-US" dirty="0" smtClean="0"/>
              <a:t> family</a:t>
            </a:r>
            <a:endParaRPr lang="en-US" baseline="0" dirty="0" smtClean="0"/>
          </a:p>
          <a:p>
            <a:endParaRPr lang="en-US" dirty="0"/>
          </a:p>
          <a:p>
            <a:r>
              <a:rPr lang="en-US" dirty="0"/>
              <a:t>Coaching is reflective and supportive! 	</a:t>
            </a:r>
          </a:p>
        </p:txBody>
      </p:sp>
      <p:sp>
        <p:nvSpPr>
          <p:cNvPr id="4" name="Slide Number Placeholder 3"/>
          <p:cNvSpPr>
            <a:spLocks noGrp="1"/>
          </p:cNvSpPr>
          <p:nvPr>
            <p:ph type="sldNum" sz="quarter" idx="10"/>
          </p:nvPr>
        </p:nvSpPr>
        <p:spPr/>
        <p:txBody>
          <a:bodyPr/>
          <a:lstStyle/>
          <a:p>
            <a:fld id="{2E0CC6A1-4AD9-4E58-B0DF-95581787BC06}" type="slidenum">
              <a:rPr lang="en-US" smtClean="0"/>
              <a:t>9</a:t>
            </a:fld>
            <a:endParaRPr lang="en-US"/>
          </a:p>
        </p:txBody>
      </p:sp>
    </p:spTree>
    <p:extLst>
      <p:ext uri="{BB962C8B-B14F-4D97-AF65-F5344CB8AC3E}">
        <p14:creationId xmlns:p14="http://schemas.microsoft.com/office/powerpoint/2010/main" val="339711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DB5D304-4218-4548-A64F-C1E069615E9F}" type="datetimeFigureOut">
              <a:rPr lang="en-US" smtClean="0"/>
              <a:pPr/>
              <a:t>5/6/2015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B5CB703-0F94-4265-97B6-2C2F1D3EAACF}"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5D304-4218-4548-A64F-C1E069615E9F}"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B5D304-4218-4548-A64F-C1E069615E9F}"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5D304-4218-4548-A64F-C1E069615E9F}"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B5D304-4218-4548-A64F-C1E069615E9F}" type="datetimeFigureOut">
              <a:rPr lang="en-US" smtClean="0"/>
              <a:pPr/>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B5D304-4218-4548-A64F-C1E069615E9F}" type="datetimeFigureOut">
              <a:rPr lang="en-US" smtClean="0"/>
              <a:pPr/>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CB703-0F94-4265-97B6-2C2F1D3EAAC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B5D304-4218-4548-A64F-C1E069615E9F}" type="datetimeFigureOut">
              <a:rPr lang="en-US" smtClean="0"/>
              <a:pPr/>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B5D304-4218-4548-A64F-C1E069615E9F}" type="datetimeFigureOut">
              <a:rPr lang="en-US" smtClean="0"/>
              <a:pPr/>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B5D304-4218-4548-A64F-C1E069615E9F}" type="datetimeFigureOut">
              <a:rPr lang="en-US" smtClean="0"/>
              <a:pPr/>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B5D304-4218-4548-A64F-C1E069615E9F}" type="datetimeFigureOut">
              <a:rPr lang="en-US" smtClean="0"/>
              <a:pPr/>
              <a:t>5/6/2015</a:t>
            </a:fld>
            <a:endParaRPr lang="en-US"/>
          </a:p>
        </p:txBody>
      </p:sp>
      <p:sp>
        <p:nvSpPr>
          <p:cNvPr id="7" name="Slide Number Placeholder 6"/>
          <p:cNvSpPr>
            <a:spLocks noGrp="1"/>
          </p:cNvSpPr>
          <p:nvPr>
            <p:ph type="sldNum" sz="quarter" idx="12"/>
          </p:nvPr>
        </p:nvSpPr>
        <p:spPr/>
        <p:txBody>
          <a:bodyPr/>
          <a:lstStyle/>
          <a:p>
            <a:fld id="{FB5CB703-0F94-4265-97B6-2C2F1D3EAAC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5D304-4218-4548-A64F-C1E069615E9F}" type="datetimeFigureOut">
              <a:rPr lang="en-US" smtClean="0"/>
              <a:pPr/>
              <a:t>5/6/2015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B5CB703-0F94-4265-97B6-2C2F1D3EAA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B5D304-4218-4548-A64F-C1E069615E9F}" type="datetimeFigureOut">
              <a:rPr lang="en-US" smtClean="0"/>
              <a:pPr/>
              <a:t>5/6/2015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B5CB703-0F94-4265-97B6-2C2F1D3EA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362200"/>
            <a:ext cx="3505200" cy="3048000"/>
          </a:xfrm>
        </p:spPr>
        <p:txBody>
          <a:bodyPr>
            <a:normAutofit fontScale="90000"/>
          </a:bodyPr>
          <a:lstStyle/>
          <a:p>
            <a:r>
              <a:rPr lang="en-US" sz="1800" dirty="0" smtClean="0">
                <a:solidFill>
                  <a:schemeClr val="tx1"/>
                </a:solidFill>
              </a:rPr>
              <a:t>Muff </a:t>
            </a:r>
            <a:r>
              <a:rPr lang="en-US" sz="1800" dirty="0">
                <a:solidFill>
                  <a:schemeClr val="tx1"/>
                </a:solidFill>
              </a:rPr>
              <a:t>Perry </a:t>
            </a:r>
            <a:r>
              <a:rPr lang="en-US" sz="1800" dirty="0" smtClean="0">
                <a:solidFill>
                  <a:schemeClr val="tx1"/>
                </a:solidFill>
              </a:rPr>
              <a:t/>
            </a:r>
            <a:br>
              <a:rPr lang="en-US" sz="1800" dirty="0" smtClean="0">
                <a:solidFill>
                  <a:schemeClr val="tx1"/>
                </a:solidFill>
              </a:rPr>
            </a:br>
            <a:r>
              <a:rPr lang="en-US" sz="1800" dirty="0">
                <a:solidFill>
                  <a:schemeClr val="tx1"/>
                </a:solidFill>
              </a:rPr>
              <a:t> </a:t>
            </a:r>
            <a:r>
              <a:rPr lang="en-US" sz="1800" dirty="0" smtClean="0">
                <a:solidFill>
                  <a:schemeClr val="tx1"/>
                </a:solidFill>
              </a:rPr>
              <a:t>     ITC </a:t>
            </a:r>
            <a:r>
              <a:rPr lang="en-US" sz="1800" dirty="0">
                <a:solidFill>
                  <a:schemeClr val="tx1"/>
                </a:solidFill>
              </a:rPr>
              <a:t>Harrisonburg Rockingham</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Jessica </a:t>
            </a:r>
            <a:r>
              <a:rPr lang="en-US" sz="1800" dirty="0">
                <a:solidFill>
                  <a:schemeClr val="tx1"/>
                </a:solidFill>
              </a:rPr>
              <a:t>Norton </a:t>
            </a:r>
            <a:r>
              <a:rPr lang="en-US" sz="1800" dirty="0" smtClean="0">
                <a:solidFill>
                  <a:schemeClr val="tx1"/>
                </a:solidFill>
              </a:rPr>
              <a:t/>
            </a:r>
            <a:br>
              <a:rPr lang="en-US" sz="1800" dirty="0" smtClean="0">
                <a:solidFill>
                  <a:schemeClr val="tx1"/>
                </a:solidFill>
              </a:rPr>
            </a:br>
            <a:r>
              <a:rPr lang="en-US" sz="1800" dirty="0">
                <a:solidFill>
                  <a:schemeClr val="tx1"/>
                </a:solidFill>
              </a:rPr>
              <a:t> </a:t>
            </a:r>
            <a:r>
              <a:rPr lang="en-US" sz="1800" dirty="0" smtClean="0">
                <a:solidFill>
                  <a:schemeClr val="tx1"/>
                </a:solidFill>
              </a:rPr>
              <a:t>      First </a:t>
            </a:r>
            <a:r>
              <a:rPr lang="en-US" sz="1800" dirty="0">
                <a:solidFill>
                  <a:schemeClr val="tx1"/>
                </a:solidFill>
              </a:rPr>
              <a:t>Words, Inc.</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Molly </a:t>
            </a:r>
            <a:r>
              <a:rPr lang="en-US" sz="1800" dirty="0">
                <a:solidFill>
                  <a:schemeClr val="tx1"/>
                </a:solidFill>
              </a:rPr>
              <a:t>Zarski </a:t>
            </a:r>
            <a:r>
              <a:rPr lang="en-US" sz="1800" dirty="0" smtClean="0">
                <a:solidFill>
                  <a:schemeClr val="tx1"/>
                </a:solidFill>
              </a:rPr>
              <a:t/>
            </a:r>
            <a:br>
              <a:rPr lang="en-US" sz="1800" dirty="0" smtClean="0">
                <a:solidFill>
                  <a:schemeClr val="tx1"/>
                </a:solidFill>
              </a:rPr>
            </a:br>
            <a:r>
              <a:rPr lang="en-US" sz="1800" dirty="0">
                <a:solidFill>
                  <a:schemeClr val="tx1"/>
                </a:solidFill>
              </a:rPr>
              <a:t> </a:t>
            </a:r>
            <a:r>
              <a:rPr lang="en-US" sz="1800" dirty="0" smtClean="0">
                <a:solidFill>
                  <a:schemeClr val="tx1"/>
                </a:solidFill>
              </a:rPr>
              <a:t>      Albemarle </a:t>
            </a:r>
            <a:r>
              <a:rPr lang="en-US" sz="1800" dirty="0">
                <a:solidFill>
                  <a:schemeClr val="tx1"/>
                </a:solidFill>
              </a:rPr>
              <a:t>Therapy Center</a:t>
            </a:r>
            <a:br>
              <a:rPr lang="en-US" sz="1800" dirty="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Stacie </a:t>
            </a:r>
            <a:r>
              <a:rPr lang="en-US" sz="1800" dirty="0">
                <a:solidFill>
                  <a:schemeClr val="tx1"/>
                </a:solidFill>
              </a:rPr>
              <a:t>Jackson </a:t>
            </a:r>
            <a:r>
              <a:rPr lang="en-US" sz="1800" dirty="0" smtClean="0">
                <a:solidFill>
                  <a:schemeClr val="tx1"/>
                </a:solidFill>
              </a:rPr>
              <a:t/>
            </a:r>
            <a:br>
              <a:rPr lang="en-US" sz="1800" dirty="0" smtClean="0">
                <a:solidFill>
                  <a:schemeClr val="tx1"/>
                </a:solidFill>
              </a:rPr>
            </a:br>
            <a:r>
              <a:rPr lang="en-US" sz="1800" dirty="0">
                <a:solidFill>
                  <a:schemeClr val="tx1"/>
                </a:solidFill>
              </a:rPr>
              <a:t> </a:t>
            </a:r>
            <a:r>
              <a:rPr lang="en-US" sz="1800" dirty="0" smtClean="0">
                <a:solidFill>
                  <a:schemeClr val="tx1"/>
                </a:solidFill>
              </a:rPr>
              <a:t>      ITC </a:t>
            </a:r>
            <a:r>
              <a:rPr lang="en-US" sz="1800" dirty="0">
                <a:solidFill>
                  <a:schemeClr val="tx1"/>
                </a:solidFill>
              </a:rPr>
              <a:t>Staunton-Waynesboro</a:t>
            </a:r>
            <a:r>
              <a:rPr lang="en-US" sz="1800" dirty="0"/>
              <a:t/>
            </a:r>
            <a:br>
              <a:rPr lang="en-US" sz="1800" dirty="0"/>
            </a:br>
            <a:endParaRPr lang="en-US" sz="1800" dirty="0"/>
          </a:p>
        </p:txBody>
      </p:sp>
      <p:sp>
        <p:nvSpPr>
          <p:cNvPr id="3" name="Subtitle 2"/>
          <p:cNvSpPr>
            <a:spLocks noGrp="1"/>
          </p:cNvSpPr>
          <p:nvPr>
            <p:ph type="subTitle" idx="1"/>
          </p:nvPr>
        </p:nvSpPr>
        <p:spPr>
          <a:xfrm>
            <a:off x="4724400" y="5410200"/>
            <a:ext cx="3276600" cy="914400"/>
          </a:xfrm>
        </p:spPr>
        <p:txBody>
          <a:bodyPr>
            <a:normAutofit/>
          </a:bodyPr>
          <a:lstStyle/>
          <a:p>
            <a:endParaRPr lang="en-US" dirty="0"/>
          </a:p>
        </p:txBody>
      </p:sp>
      <p:sp>
        <p:nvSpPr>
          <p:cNvPr id="4" name="TextBox 3"/>
          <p:cNvSpPr txBox="1"/>
          <p:nvPr/>
        </p:nvSpPr>
        <p:spPr>
          <a:xfrm>
            <a:off x="609600" y="1600200"/>
            <a:ext cx="3581400" cy="2631490"/>
          </a:xfrm>
          <a:prstGeom prst="rect">
            <a:avLst/>
          </a:prstGeom>
          <a:noFill/>
        </p:spPr>
        <p:txBody>
          <a:bodyPr wrap="square" rtlCol="0">
            <a:spAutoFit/>
          </a:bodyPr>
          <a:lstStyle/>
          <a:p>
            <a:r>
              <a:rPr lang="en-US" sz="3300" dirty="0"/>
              <a:t>Coaching in Early Intervention: What It Is &amp; What It Isn’t</a:t>
            </a:r>
          </a:p>
        </p:txBody>
      </p:sp>
    </p:spTree>
    <p:extLst>
      <p:ext uri="{BB962C8B-B14F-4D97-AF65-F5344CB8AC3E}">
        <p14:creationId xmlns:p14="http://schemas.microsoft.com/office/powerpoint/2010/main" val="2507359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Natural Learning Environments</a:t>
            </a:r>
            <a:endParaRPr lang="en-US" b="1" dirty="0"/>
          </a:p>
        </p:txBody>
      </p:sp>
      <p:sp>
        <p:nvSpPr>
          <p:cNvPr id="3" name="Content Placeholder 2"/>
          <p:cNvSpPr>
            <a:spLocks noGrp="1"/>
          </p:cNvSpPr>
          <p:nvPr>
            <p:ph idx="1"/>
          </p:nvPr>
        </p:nvSpPr>
        <p:spPr/>
        <p:txBody>
          <a:bodyPr>
            <a:normAutofit/>
          </a:bodyPr>
          <a:lstStyle/>
          <a:p>
            <a:pPr marL="0" indent="0">
              <a:buNone/>
            </a:pPr>
            <a:r>
              <a:rPr lang="en-US" dirty="0"/>
              <a:t>The U.S. Code of Federal Regulations 303:12(4)(b)(2) defines natural environments as "settings that are natural or normal for the child's same age peers who have no disabilities</a:t>
            </a:r>
            <a:r>
              <a:rPr lang="en-US" dirty="0" smtClean="0"/>
              <a: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8204">
            <a:off x="2922689" y="4802199"/>
            <a:ext cx="1930400" cy="1447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36" y="4250142"/>
            <a:ext cx="2286000" cy="15351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17256">
            <a:off x="4483056" y="4002894"/>
            <a:ext cx="1898554" cy="14220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68874"/>
            <a:ext cx="1971675" cy="1314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96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 summary….</a:t>
            </a:r>
            <a:endParaRPr lang="en-US" b="1" dirty="0"/>
          </a:p>
        </p:txBody>
      </p:sp>
      <p:sp>
        <p:nvSpPr>
          <p:cNvPr id="3" name="Content Placeholder 2"/>
          <p:cNvSpPr>
            <a:spLocks noGrp="1"/>
          </p:cNvSpPr>
          <p:nvPr>
            <p:ph idx="1"/>
          </p:nvPr>
        </p:nvSpPr>
        <p:spPr/>
        <p:txBody>
          <a:bodyPr/>
          <a:lstStyle/>
          <a:p>
            <a:pPr marL="68580" indent="0" algn="ctr">
              <a:buNone/>
            </a:pPr>
            <a:r>
              <a:rPr lang="en-US" b="1" dirty="0" smtClean="0"/>
              <a:t>Seven </a:t>
            </a:r>
            <a:r>
              <a:rPr lang="en-US" b="1" dirty="0"/>
              <a:t>Key </a:t>
            </a:r>
            <a:r>
              <a:rPr lang="en-US" b="1" dirty="0" smtClean="0"/>
              <a:t>Principles</a:t>
            </a:r>
          </a:p>
          <a:p>
            <a:pPr marL="68580" indent="0">
              <a:buNone/>
            </a:pPr>
            <a:endParaRPr lang="en-US" dirty="0" smtClean="0"/>
          </a:p>
          <a:p>
            <a:pPr marL="68580" indent="0">
              <a:buNone/>
            </a:pPr>
            <a:endParaRPr lang="en-US" dirty="0"/>
          </a:p>
          <a:p>
            <a:pPr marL="68580" indent="0">
              <a:buNone/>
            </a:pPr>
            <a:endParaRPr lang="en-US" dirty="0"/>
          </a:p>
          <a:p>
            <a:pPr marL="68580" indent="0">
              <a:buNone/>
            </a:pPr>
            <a:endParaRPr lang="en-US" dirty="0" smtClean="0"/>
          </a:p>
          <a:p>
            <a:pPr marL="68580" indent="0">
              <a:buNone/>
            </a:pPr>
            <a:endParaRPr lang="en-US" dirty="0"/>
          </a:p>
        </p:txBody>
      </p:sp>
      <p:pic>
        <p:nvPicPr>
          <p:cNvPr id="4" name="Picture 3" descr="C:\Users\scjackson\AppData\Local\Microsoft\Windows\Temporary Internet Files\Content.IE5\YB656CUB\MP900302988[1].jpg"/>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19400"/>
            <a:ext cx="3000375" cy="2140585"/>
          </a:xfrm>
          <a:prstGeom prst="rect">
            <a:avLst/>
          </a:prstGeom>
          <a:ln>
            <a:noFill/>
          </a:ln>
          <a:effectLst>
            <a:softEdge rad="112500"/>
          </a:effectLst>
        </p:spPr>
      </p:pic>
    </p:spTree>
    <p:extLst>
      <p:ext uri="{BB962C8B-B14F-4D97-AF65-F5344CB8AC3E}">
        <p14:creationId xmlns:p14="http://schemas.microsoft.com/office/powerpoint/2010/main" val="2048584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Coaching Characteristics: What does a session look like?</a:t>
            </a:r>
            <a:endParaRPr lang="en-US" b="1" dirty="0"/>
          </a:p>
        </p:txBody>
      </p:sp>
      <p:sp>
        <p:nvSpPr>
          <p:cNvPr id="3" name="Content Placeholder 2"/>
          <p:cNvSpPr>
            <a:spLocks noGrp="1"/>
          </p:cNvSpPr>
          <p:nvPr>
            <p:ph idx="1"/>
          </p:nvPr>
        </p:nvSpPr>
        <p:spPr/>
        <p:txBody>
          <a:bodyPr>
            <a:normAutofit/>
          </a:bodyPr>
          <a:lstStyle/>
          <a:p>
            <a:r>
              <a:rPr lang="en-US" sz="2800" dirty="0" smtClean="0"/>
              <a:t>Joint Planning                  </a:t>
            </a:r>
          </a:p>
          <a:p>
            <a:r>
              <a:rPr lang="en-US" sz="2800" dirty="0" smtClean="0"/>
              <a:t>Observation</a:t>
            </a:r>
          </a:p>
          <a:p>
            <a:r>
              <a:rPr lang="en-US" sz="2800" dirty="0" smtClean="0"/>
              <a:t>Action/practice</a:t>
            </a:r>
          </a:p>
          <a:p>
            <a:r>
              <a:rPr lang="en-US" sz="2800" dirty="0" smtClean="0"/>
              <a:t>Reflection</a:t>
            </a:r>
          </a:p>
          <a:p>
            <a:r>
              <a:rPr lang="en-US" sz="2800" dirty="0" smtClean="0"/>
              <a:t>Feedback</a:t>
            </a:r>
            <a:endParaRPr lang="en-US" sz="2800" dirty="0"/>
          </a:p>
        </p:txBody>
      </p:sp>
      <p:pic>
        <p:nvPicPr>
          <p:cNvPr id="4" name="Picture 3" descr="C:\Users\scjackson\AppData\Local\Microsoft\Windows\Temporary Internet Files\Content.IE5\YJVLEBL6\MP900178814[1].jpg"/>
          <p:cNvPicPr/>
          <p:nvPr/>
        </p:nvPicPr>
        <p:blipFill>
          <a:blip r:embed="rId3">
            <a:extLst>
              <a:ext uri="{28A0092B-C50C-407E-A947-70E740481C1C}">
                <a14:useLocalDpi xmlns:a14="http://schemas.microsoft.com/office/drawing/2010/main" val="0"/>
              </a:ext>
            </a:extLst>
          </a:blip>
          <a:srcRect/>
          <a:stretch>
            <a:fillRect/>
          </a:stretch>
        </p:blipFill>
        <p:spPr bwMode="auto">
          <a:xfrm>
            <a:off x="5323114" y="2571750"/>
            <a:ext cx="2571750" cy="2152650"/>
          </a:xfrm>
          <a:prstGeom prst="rect">
            <a:avLst/>
          </a:prstGeom>
          <a:ln>
            <a:noFill/>
          </a:ln>
          <a:effectLst>
            <a:softEdge rad="112500"/>
          </a:effectLst>
        </p:spPr>
      </p:pic>
    </p:spTree>
    <p:extLst>
      <p:ext uri="{BB962C8B-B14F-4D97-AF65-F5344CB8AC3E}">
        <p14:creationId xmlns:p14="http://schemas.microsoft.com/office/powerpoint/2010/main" val="38352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Joint Planning</a:t>
            </a:r>
            <a:endParaRPr lang="en-US" b="1" dirty="0"/>
          </a:p>
        </p:txBody>
      </p:sp>
      <p:sp>
        <p:nvSpPr>
          <p:cNvPr id="3" name="Content Placeholder 2"/>
          <p:cNvSpPr>
            <a:spLocks noGrp="1"/>
          </p:cNvSpPr>
          <p:nvPr>
            <p:ph idx="1"/>
          </p:nvPr>
        </p:nvSpPr>
        <p:spPr/>
        <p:txBody>
          <a:bodyPr/>
          <a:lstStyle/>
          <a:p>
            <a:r>
              <a:rPr lang="en-US" dirty="0" smtClean="0"/>
              <a:t>Agreement between </a:t>
            </a:r>
            <a:r>
              <a:rPr lang="en-US" dirty="0" err="1" smtClean="0"/>
              <a:t>coachee</a:t>
            </a:r>
            <a:r>
              <a:rPr lang="en-US" dirty="0" smtClean="0"/>
              <a:t> &amp; coach</a:t>
            </a:r>
          </a:p>
          <a:p>
            <a:r>
              <a:rPr lang="en-US" dirty="0" smtClean="0"/>
              <a:t>Encourages active participation</a:t>
            </a:r>
          </a:p>
          <a:p>
            <a:r>
              <a:rPr lang="en-US" dirty="0" smtClean="0"/>
              <a:t>Occurs for all coaching sessions</a:t>
            </a:r>
            <a:endParaRPr lang="en-US" dirty="0"/>
          </a:p>
          <a:p>
            <a:endParaRPr lang="en-US" dirty="0" smtClean="0"/>
          </a:p>
          <a:p>
            <a:pPr marL="6858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7" y="3810000"/>
            <a:ext cx="2219325" cy="2219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18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Joint Planning</a:t>
            </a:r>
            <a:br>
              <a:rPr lang="en-US" b="1" dirty="0" smtClean="0"/>
            </a:br>
            <a:r>
              <a:rPr lang="en-US" b="1" dirty="0" smtClean="0"/>
              <a:t>Beginning of the Conversation</a:t>
            </a:r>
            <a:endParaRPr lang="en-US" b="1" dirty="0"/>
          </a:p>
        </p:txBody>
      </p:sp>
      <p:sp>
        <p:nvSpPr>
          <p:cNvPr id="3" name="Content Placeholder 2"/>
          <p:cNvSpPr>
            <a:spLocks noGrp="1"/>
          </p:cNvSpPr>
          <p:nvPr>
            <p:ph idx="1"/>
          </p:nvPr>
        </p:nvSpPr>
        <p:spPr/>
        <p:txBody>
          <a:bodyPr numCol="2">
            <a:normAutofit lnSpcReduction="10000"/>
          </a:bodyPr>
          <a:lstStyle/>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endParaRPr lang="en-US" dirty="0" smtClean="0"/>
          </a:p>
          <a:p>
            <a:r>
              <a:rPr lang="en-US" dirty="0" smtClean="0"/>
              <a:t>Beginning </a:t>
            </a:r>
            <a:r>
              <a:rPr lang="en-US" dirty="0"/>
              <a:t>is the end…</a:t>
            </a:r>
          </a:p>
          <a:p>
            <a:r>
              <a:rPr lang="en-US" dirty="0" smtClean="0"/>
              <a:t>Revisitation of the plan</a:t>
            </a:r>
          </a:p>
          <a:p>
            <a:r>
              <a:rPr lang="en-US" dirty="0" smtClean="0"/>
              <a:t>Predictable process/Focus</a:t>
            </a:r>
          </a:p>
          <a:p>
            <a:r>
              <a:rPr lang="en-US" dirty="0" smtClean="0"/>
              <a:t>Specific rather than general</a:t>
            </a:r>
          </a:p>
        </p:txBody>
      </p:sp>
      <p:pic>
        <p:nvPicPr>
          <p:cNvPr id="4" name="Picture 2" descr="C:\Users\tmiller\AppData\Local\Microsoft\Windows\Temporary Internet Files\Content.IE5\54T53EFB\MP900439316[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5400" y="2743200"/>
            <a:ext cx="2768138" cy="2768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201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1471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dirty="0" smtClean="0"/>
              <a:t>Joint Planning:</a:t>
            </a:r>
            <a:br>
              <a:rPr lang="en-US" b="1" dirty="0" smtClean="0"/>
            </a:br>
            <a:r>
              <a:rPr lang="en-US" b="1" dirty="0" smtClean="0"/>
              <a:t>Conclusion of the Conversation</a:t>
            </a:r>
            <a:endParaRPr lang="en-US" b="1" dirty="0"/>
          </a:p>
        </p:txBody>
      </p:sp>
      <p:sp>
        <p:nvSpPr>
          <p:cNvPr id="3" name="Content Placeholder 2"/>
          <p:cNvSpPr>
            <a:spLocks noGrp="1"/>
          </p:cNvSpPr>
          <p:nvPr>
            <p:ph idx="1"/>
          </p:nvPr>
        </p:nvSpPr>
        <p:spPr/>
        <p:txBody>
          <a:bodyPr/>
          <a:lstStyle/>
          <a:p>
            <a:r>
              <a:rPr lang="en-US" dirty="0" smtClean="0"/>
              <a:t>End is the beginning…</a:t>
            </a:r>
          </a:p>
          <a:p>
            <a:r>
              <a:rPr lang="en-US" dirty="0" smtClean="0"/>
              <a:t>Developed throughout the coaching session or the end of the visit</a:t>
            </a:r>
          </a:p>
          <a:p>
            <a:r>
              <a:rPr lang="en-US" dirty="0" smtClean="0"/>
              <a:t>Reviewing actions, observations, and topics discussed</a:t>
            </a:r>
          </a:p>
          <a:p>
            <a:r>
              <a:rPr lang="en-US" dirty="0" smtClean="0"/>
              <a:t>Summarize from both Coach and </a:t>
            </a:r>
            <a:r>
              <a:rPr lang="en-US" dirty="0" err="1" smtClean="0"/>
              <a:t>Coachee</a:t>
            </a:r>
            <a:endParaRPr lang="en-US" dirty="0" smtClean="0"/>
          </a:p>
          <a:p>
            <a:endParaRPr lang="en-US" dirty="0"/>
          </a:p>
        </p:txBody>
      </p:sp>
    </p:spTree>
    <p:extLst>
      <p:ext uri="{BB962C8B-B14F-4D97-AF65-F5344CB8AC3E}">
        <p14:creationId xmlns:p14="http://schemas.microsoft.com/office/powerpoint/2010/main" val="3170124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14710" cy="1258336"/>
          </a:xfrm>
        </p:spPr>
        <p:txBody>
          <a:bodyPr>
            <a:normAutofit fontScale="90000"/>
          </a:bodyPr>
          <a:lstStyle/>
          <a:p>
            <a:r>
              <a:rPr lang="en-US" b="1" dirty="0" smtClean="0"/>
              <a:t/>
            </a:r>
            <a:br>
              <a:rPr lang="en-US" b="1" dirty="0" smtClean="0"/>
            </a:br>
            <a:r>
              <a:rPr lang="en-US" b="1" dirty="0" smtClean="0"/>
              <a:t/>
            </a:r>
            <a:br>
              <a:rPr lang="en-US" b="1" dirty="0" smtClean="0"/>
            </a:br>
            <a:r>
              <a:rPr lang="en-US" b="1" dirty="0"/>
              <a:t/>
            </a:r>
            <a:br>
              <a:rPr lang="en-US" b="1" dirty="0"/>
            </a:br>
            <a:r>
              <a:rPr lang="en-US" b="1" dirty="0" smtClean="0"/>
              <a:t>Joint Plan:  Now what??</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pPr marL="365760" lvl="1" indent="0">
              <a:buNone/>
            </a:pPr>
            <a:r>
              <a:rPr lang="en-US" dirty="0" smtClean="0"/>
              <a:t>What does coach do when…</a:t>
            </a:r>
          </a:p>
          <a:p>
            <a:pPr lvl="1"/>
            <a:r>
              <a:rPr lang="en-US" dirty="0" smtClean="0"/>
              <a:t>the </a:t>
            </a:r>
            <a:r>
              <a:rPr lang="en-US" dirty="0" err="1" smtClean="0"/>
              <a:t>coachee</a:t>
            </a:r>
            <a:r>
              <a:rPr lang="en-US" dirty="0" smtClean="0"/>
              <a:t> leaves out critical </a:t>
            </a:r>
          </a:p>
          <a:p>
            <a:pPr marL="365760" lvl="1" indent="0">
              <a:buNone/>
            </a:pPr>
            <a:r>
              <a:rPr lang="en-US" dirty="0"/>
              <a:t> </a:t>
            </a:r>
            <a:r>
              <a:rPr lang="en-US" dirty="0" smtClean="0"/>
              <a:t>   strategy when summarizing?</a:t>
            </a:r>
          </a:p>
          <a:p>
            <a:pPr lvl="1"/>
            <a:r>
              <a:rPr lang="en-US" dirty="0" smtClean="0"/>
              <a:t>the </a:t>
            </a:r>
            <a:r>
              <a:rPr lang="en-US" dirty="0" err="1" smtClean="0"/>
              <a:t>coachee’s</a:t>
            </a:r>
            <a:r>
              <a:rPr lang="en-US" dirty="0" smtClean="0"/>
              <a:t> plan does not align </a:t>
            </a:r>
          </a:p>
          <a:p>
            <a:pPr marL="365760" lvl="1" indent="0">
              <a:buNone/>
            </a:pPr>
            <a:r>
              <a:rPr lang="en-US" dirty="0"/>
              <a:t> </a:t>
            </a:r>
            <a:r>
              <a:rPr lang="en-US" dirty="0" smtClean="0"/>
              <a:t>   with what coach thought was going to         </a:t>
            </a:r>
          </a:p>
          <a:p>
            <a:pPr marL="365760" lvl="1" indent="0">
              <a:buNone/>
            </a:pPr>
            <a:r>
              <a:rPr lang="en-US" dirty="0"/>
              <a:t> </a:t>
            </a:r>
            <a:r>
              <a:rPr lang="en-US" dirty="0" smtClean="0"/>
              <a:t>   happen?</a:t>
            </a:r>
          </a:p>
          <a:p>
            <a:pPr lvl="1"/>
            <a:r>
              <a:rPr lang="en-US" dirty="0"/>
              <a:t>“I always forget what we are working </a:t>
            </a:r>
            <a:r>
              <a:rPr lang="en-US" dirty="0" smtClean="0"/>
              <a:t>on”</a:t>
            </a:r>
            <a:endParaRPr lang="en-US" dirty="0"/>
          </a:p>
          <a:p>
            <a:pPr lvl="1"/>
            <a:r>
              <a:rPr lang="en-US" dirty="0" smtClean="0"/>
              <a:t>“</a:t>
            </a:r>
            <a:r>
              <a:rPr lang="en-US" dirty="0"/>
              <a:t>I don’t know</a:t>
            </a:r>
            <a:r>
              <a:rPr lang="en-US" dirty="0" smtClean="0"/>
              <a:t>”</a:t>
            </a:r>
          </a:p>
          <a:p>
            <a:pPr lvl="1"/>
            <a:r>
              <a:rPr lang="en-US" dirty="0" smtClean="0"/>
              <a:t>“I don’t have time”</a:t>
            </a:r>
            <a:endParaRPr lang="en-US" dirty="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64" y="2057400"/>
            <a:ext cx="1439561" cy="348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1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Plan</a:t>
            </a:r>
            <a:endParaRPr lang="en-US" dirty="0"/>
          </a:p>
        </p:txBody>
      </p:sp>
      <p:sp>
        <p:nvSpPr>
          <p:cNvPr id="3" name="Content Placeholder 2"/>
          <p:cNvSpPr>
            <a:spLocks noGrp="1"/>
          </p:cNvSpPr>
          <p:nvPr>
            <p:ph idx="1"/>
          </p:nvPr>
        </p:nvSpPr>
        <p:spPr/>
        <p:txBody>
          <a:bodyPr/>
          <a:lstStyle/>
          <a:p>
            <a:pPr marL="0" indent="0" algn="ctr">
              <a:buNone/>
            </a:pPr>
            <a:endParaRPr lang="en-US" b="1" i="1" dirty="0" smtClean="0"/>
          </a:p>
          <a:p>
            <a:pPr marL="0" indent="0" algn="ctr">
              <a:buNone/>
            </a:pPr>
            <a:r>
              <a:rPr lang="en-US" sz="6400" b="1" i="1" dirty="0" smtClean="0"/>
              <a:t>Coaching </a:t>
            </a:r>
          </a:p>
          <a:p>
            <a:pPr marL="0" indent="0" algn="ctr">
              <a:buNone/>
            </a:pPr>
            <a:r>
              <a:rPr lang="en-US" sz="6400" b="1" i="1" dirty="0" smtClean="0">
                <a:solidFill>
                  <a:srgbClr val="00B0F0"/>
                </a:solidFill>
              </a:rPr>
              <a:t>NOT</a:t>
            </a:r>
            <a:r>
              <a:rPr lang="en-US" sz="6400" b="1" i="1" dirty="0" smtClean="0">
                <a:solidFill>
                  <a:srgbClr val="FF0000"/>
                </a:solidFill>
              </a:rPr>
              <a:t> </a:t>
            </a:r>
            <a:r>
              <a:rPr lang="en-US" sz="6400" b="1" i="1" dirty="0" smtClean="0"/>
              <a:t>Coaxing</a:t>
            </a:r>
            <a:endParaRPr lang="en-US" sz="6400" b="1" i="1" dirty="0"/>
          </a:p>
        </p:txBody>
      </p:sp>
    </p:spTree>
    <p:extLst>
      <p:ext uri="{BB962C8B-B14F-4D97-AF65-F5344CB8AC3E}">
        <p14:creationId xmlns:p14="http://schemas.microsoft.com/office/powerpoint/2010/main" val="333930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Joint Plan: When you return</a:t>
            </a:r>
            <a:endParaRPr lang="en-US" b="1" dirty="0"/>
          </a:p>
        </p:txBody>
      </p:sp>
      <p:sp>
        <p:nvSpPr>
          <p:cNvPr id="3" name="Content Placeholder 2"/>
          <p:cNvSpPr>
            <a:spLocks noGrp="1"/>
          </p:cNvSpPr>
          <p:nvPr>
            <p:ph idx="1"/>
          </p:nvPr>
        </p:nvSpPr>
        <p:spPr/>
        <p:txBody>
          <a:bodyPr/>
          <a:lstStyle/>
          <a:p>
            <a:endParaRPr lang="en-US" dirty="0" smtClean="0"/>
          </a:p>
          <a:p>
            <a:r>
              <a:rPr lang="en-US" dirty="0" smtClean="0"/>
              <a:t>Was the joint plan effective? Why or why not?</a:t>
            </a:r>
          </a:p>
          <a:p>
            <a:r>
              <a:rPr lang="en-US" dirty="0" smtClean="0"/>
              <a:t>How do you know? </a:t>
            </a:r>
          </a:p>
          <a:p>
            <a:r>
              <a:rPr lang="en-US" dirty="0" smtClean="0"/>
              <a:t>What happens next?</a:t>
            </a:r>
          </a:p>
          <a:p>
            <a:endParaRPr lang="en-US" dirty="0"/>
          </a:p>
          <a:p>
            <a:pPr marL="0" indent="0">
              <a:buNone/>
            </a:pPr>
            <a:r>
              <a:rPr lang="en-US" dirty="0" smtClean="0"/>
              <a:t>		</a:t>
            </a:r>
            <a:r>
              <a:rPr lang="en-US" b="1" i="1" dirty="0" smtClean="0"/>
              <a:t>REFLECTION not PERFECTION</a:t>
            </a:r>
            <a:endParaRPr lang="en-US" b="1" i="1" dirty="0"/>
          </a:p>
        </p:txBody>
      </p:sp>
    </p:spTree>
    <p:extLst>
      <p:ext uri="{BB962C8B-B14F-4D97-AF65-F5344CB8AC3E}">
        <p14:creationId xmlns:p14="http://schemas.microsoft.com/office/powerpoint/2010/main" val="226739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b="1" dirty="0" smtClean="0"/>
              <a:t>Observation</a:t>
            </a:r>
            <a:r>
              <a:rPr lang="en-US" dirty="0" smtClean="0"/>
              <a:t/>
            </a:r>
            <a:br>
              <a:rPr lang="en-US" dirty="0" smtClean="0"/>
            </a:br>
            <a:endParaRPr lang="en-US" dirty="0"/>
          </a:p>
        </p:txBody>
      </p:sp>
      <p:sp>
        <p:nvSpPr>
          <p:cNvPr id="5" name="Content Placeholder 4"/>
          <p:cNvSpPr>
            <a:spLocks noGrp="1"/>
          </p:cNvSpPr>
          <p:nvPr>
            <p:ph idx="1"/>
          </p:nvPr>
        </p:nvSpPr>
        <p:spPr>
          <a:xfrm>
            <a:off x="1043492" y="2323652"/>
            <a:ext cx="7186108" cy="3508977"/>
          </a:xfrm>
        </p:spPr>
        <p:txBody>
          <a:bodyPr>
            <a:normAutofit/>
          </a:bodyPr>
          <a:lstStyle/>
          <a:p>
            <a:pPr marL="68580" indent="0">
              <a:buNone/>
            </a:pPr>
            <a:r>
              <a:rPr lang="en-US" dirty="0" smtClean="0"/>
              <a:t>Observing the real life activity of a family’s daily routine provides the opportunity to assess the action or practices with the goal of developing new skills, strategies and ideas.</a:t>
            </a:r>
          </a:p>
          <a:p>
            <a:pPr lvl="1"/>
            <a:r>
              <a:rPr lang="en-US" dirty="0" smtClean="0"/>
              <a:t>Observation of the </a:t>
            </a:r>
            <a:r>
              <a:rPr lang="en-US" dirty="0" err="1" smtClean="0"/>
              <a:t>Coachee</a:t>
            </a:r>
            <a:r>
              <a:rPr lang="en-US" dirty="0" smtClean="0"/>
              <a:t> by the Coach</a:t>
            </a:r>
          </a:p>
          <a:p>
            <a:pPr lvl="1"/>
            <a:r>
              <a:rPr lang="en-US" dirty="0" smtClean="0"/>
              <a:t>Observation of the Coach by </a:t>
            </a:r>
          </a:p>
          <a:p>
            <a:pPr marL="365760" lvl="1" indent="0">
              <a:buNone/>
            </a:pPr>
            <a:r>
              <a:rPr lang="en-US" dirty="0"/>
              <a:t> </a:t>
            </a:r>
            <a:r>
              <a:rPr lang="en-US" dirty="0" smtClean="0"/>
              <a:t>   the </a:t>
            </a:r>
            <a:r>
              <a:rPr lang="en-US" dirty="0" err="1" smtClean="0"/>
              <a:t>Coachee</a:t>
            </a:r>
            <a:r>
              <a:rPr lang="en-US" dirty="0" smtClean="0"/>
              <a:t> (coach models)</a:t>
            </a:r>
          </a:p>
          <a:p>
            <a:pPr lvl="1">
              <a:buNone/>
            </a:pPr>
            <a:r>
              <a:rPr lang="en-US" dirty="0" smtClean="0"/>
              <a:t>    </a:t>
            </a:r>
            <a:endParaRPr lang="en-US" dirty="0"/>
          </a:p>
        </p:txBody>
      </p:sp>
      <p:pic>
        <p:nvPicPr>
          <p:cNvPr id="6" name="Picture 5" descr="C:\Users\scjackson\AppData\Local\Microsoft\Windows\Temporary Internet Files\Content.IE5\5WRPS535\MP90044252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417" y="4648200"/>
            <a:ext cx="2581275" cy="1720850"/>
          </a:xfrm>
          <a:prstGeom prst="rect">
            <a:avLst/>
          </a:prstGeom>
          <a:ln>
            <a:noFill/>
          </a:ln>
          <a:effectLst>
            <a:softEdge rad="112500"/>
          </a:effectLst>
        </p:spPr>
      </p:pic>
    </p:spTree>
    <p:extLst>
      <p:ext uri="{BB962C8B-B14F-4D97-AF65-F5344CB8AC3E}">
        <p14:creationId xmlns:p14="http://schemas.microsoft.com/office/powerpoint/2010/main" val="251842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Coaching in Virginia</a:t>
            </a:r>
            <a:endParaRPr lang="en-US" dirty="0"/>
          </a:p>
        </p:txBody>
      </p:sp>
      <p:pic>
        <p:nvPicPr>
          <p:cNvPr id="1028" name="Picture 4" descr="C:\Users\tmiller\AppData\Local\Microsoft\Windows\Temporary Internet Files\Content.IE5\NRBV2FMH\MP900409362[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209800"/>
            <a:ext cx="2532770" cy="3797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2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Modeling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Planned observation by the </a:t>
            </a:r>
            <a:r>
              <a:rPr lang="en-US" dirty="0" err="1" smtClean="0"/>
              <a:t>coachee</a:t>
            </a:r>
            <a:r>
              <a:rPr lang="en-US" dirty="0" smtClean="0"/>
              <a:t> of the coach or if a situation presents itself during the session to modify an activity</a:t>
            </a:r>
          </a:p>
          <a:p>
            <a:endParaRPr lang="en-US" dirty="0" smtClean="0"/>
          </a:p>
          <a:p>
            <a:r>
              <a:rPr lang="en-US" dirty="0" smtClean="0"/>
              <a:t>Intentional not Hopeful</a:t>
            </a:r>
          </a:p>
          <a:p>
            <a:endParaRPr lang="en-US" dirty="0" smtClean="0"/>
          </a:p>
          <a:p>
            <a:r>
              <a:rPr lang="en-US" dirty="0" smtClean="0"/>
              <a:t>7 steps of Modeling</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p:txBody>
      </p:sp>
    </p:spTree>
    <p:extLst>
      <p:ext uri="{BB962C8B-B14F-4D97-AF65-F5344CB8AC3E}">
        <p14:creationId xmlns:p14="http://schemas.microsoft.com/office/powerpoint/2010/main" val="276597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24936"/>
          </a:xfrm>
        </p:spPr>
        <p:txBody>
          <a:bodyPr>
            <a:noAutofit/>
          </a:bodyPr>
          <a:lstStyle/>
          <a:p>
            <a:r>
              <a:rPr lang="en-US" b="1" dirty="0" smtClean="0"/>
              <a:t>Modeling</a:t>
            </a:r>
            <a:endParaRPr lang="en-US" b="1" dirty="0"/>
          </a:p>
        </p:txBody>
      </p:sp>
      <p:sp>
        <p:nvSpPr>
          <p:cNvPr id="3" name="Content Placeholder 2"/>
          <p:cNvSpPr>
            <a:spLocks noGrp="1"/>
          </p:cNvSpPr>
          <p:nvPr>
            <p:ph idx="1"/>
          </p:nvPr>
        </p:nvSpPr>
        <p:spPr>
          <a:xfrm>
            <a:off x="685800" y="1600200"/>
            <a:ext cx="7848600" cy="4800600"/>
          </a:xfrm>
        </p:spPr>
        <p:txBody>
          <a:bodyPr>
            <a:normAutofit fontScale="70000" lnSpcReduction="20000"/>
          </a:bodyPr>
          <a:lstStyle/>
          <a:p>
            <a:pPr marL="68580" indent="0">
              <a:buNone/>
            </a:pPr>
            <a:endParaRPr lang="en-US" sz="2900" dirty="0" smtClean="0">
              <a:solidFill>
                <a:schemeClr val="tx1"/>
              </a:solidFill>
            </a:endParaRPr>
          </a:p>
          <a:p>
            <a:pPr marL="68580" indent="0">
              <a:buNone/>
            </a:pPr>
            <a:r>
              <a:rPr lang="en-US" sz="2900" dirty="0" smtClean="0">
                <a:solidFill>
                  <a:schemeClr val="tx1"/>
                </a:solidFill>
              </a:rPr>
              <a:t>1. Explain what coach/</a:t>
            </a:r>
            <a:r>
              <a:rPr lang="en-US" sz="2900" dirty="0" err="1" smtClean="0">
                <a:solidFill>
                  <a:schemeClr val="tx1"/>
                </a:solidFill>
              </a:rPr>
              <a:t>coachee</a:t>
            </a:r>
            <a:r>
              <a:rPr lang="en-US" sz="2900" dirty="0" smtClean="0">
                <a:solidFill>
                  <a:schemeClr val="tx1"/>
                </a:solidFill>
              </a:rPr>
              <a:t> is doing, asking permission</a:t>
            </a:r>
          </a:p>
          <a:p>
            <a:pPr marL="68580" indent="0">
              <a:buNone/>
            </a:pPr>
            <a:endParaRPr lang="en-US" sz="2900" dirty="0">
              <a:solidFill>
                <a:schemeClr val="tx1"/>
              </a:solidFill>
            </a:endParaRPr>
          </a:p>
          <a:p>
            <a:pPr marL="68580" indent="0">
              <a:buNone/>
            </a:pPr>
            <a:r>
              <a:rPr lang="en-US" sz="2900" dirty="0" smtClean="0">
                <a:solidFill>
                  <a:schemeClr val="tx1"/>
                </a:solidFill>
              </a:rPr>
              <a:t>2. Planned observation – give the parent a job to do</a:t>
            </a:r>
          </a:p>
          <a:p>
            <a:pPr marL="68580" indent="0">
              <a:buNone/>
            </a:pPr>
            <a:endParaRPr lang="en-US" sz="2900" dirty="0">
              <a:solidFill>
                <a:schemeClr val="tx1"/>
              </a:solidFill>
            </a:endParaRPr>
          </a:p>
          <a:p>
            <a:pPr marL="68580" indent="0">
              <a:buNone/>
            </a:pPr>
            <a:r>
              <a:rPr lang="en-US" sz="2900" dirty="0" smtClean="0">
                <a:solidFill>
                  <a:schemeClr val="tx1"/>
                </a:solidFill>
              </a:rPr>
              <a:t>3. Coach models – this can be as hands on as it needs to be</a:t>
            </a:r>
          </a:p>
          <a:p>
            <a:pPr marL="68580" indent="0">
              <a:buNone/>
            </a:pPr>
            <a:endParaRPr lang="en-US" sz="2900" dirty="0">
              <a:solidFill>
                <a:schemeClr val="tx1"/>
              </a:solidFill>
            </a:endParaRPr>
          </a:p>
          <a:p>
            <a:pPr marL="68580" indent="0">
              <a:buNone/>
            </a:pPr>
            <a:r>
              <a:rPr lang="en-US" sz="2900" dirty="0" smtClean="0">
                <a:solidFill>
                  <a:schemeClr val="tx1"/>
                </a:solidFill>
              </a:rPr>
              <a:t>4. Coach/</a:t>
            </a:r>
            <a:r>
              <a:rPr lang="en-US" sz="2900" dirty="0" err="1" smtClean="0">
                <a:solidFill>
                  <a:schemeClr val="tx1"/>
                </a:solidFill>
              </a:rPr>
              <a:t>Coachee</a:t>
            </a:r>
            <a:r>
              <a:rPr lang="en-US" sz="2900" dirty="0" smtClean="0">
                <a:solidFill>
                  <a:schemeClr val="tx1"/>
                </a:solidFill>
              </a:rPr>
              <a:t> discuss what worked and what didn’t</a:t>
            </a:r>
          </a:p>
          <a:p>
            <a:pPr marL="68580" indent="0">
              <a:buNone/>
            </a:pPr>
            <a:endParaRPr lang="en-US" sz="2900" dirty="0">
              <a:solidFill>
                <a:schemeClr val="tx1"/>
              </a:solidFill>
            </a:endParaRPr>
          </a:p>
          <a:p>
            <a:pPr marL="68580" indent="0">
              <a:buNone/>
            </a:pPr>
            <a:r>
              <a:rPr lang="en-US" sz="2900" dirty="0" smtClean="0">
                <a:solidFill>
                  <a:schemeClr val="tx1"/>
                </a:solidFill>
              </a:rPr>
              <a:t>5. Invite parent to try strategy</a:t>
            </a:r>
          </a:p>
          <a:p>
            <a:pPr marL="68580" indent="0">
              <a:buNone/>
            </a:pPr>
            <a:endParaRPr lang="en-US" sz="2900" dirty="0" smtClean="0">
              <a:solidFill>
                <a:schemeClr val="tx1"/>
              </a:solidFill>
            </a:endParaRPr>
          </a:p>
          <a:p>
            <a:pPr marL="68580" indent="0">
              <a:buNone/>
            </a:pPr>
            <a:r>
              <a:rPr lang="en-US" sz="2900" dirty="0" smtClean="0">
                <a:solidFill>
                  <a:schemeClr val="tx1"/>
                </a:solidFill>
              </a:rPr>
              <a:t>6. Reflection – When, Where, How, What Worked, What didn’t</a:t>
            </a:r>
          </a:p>
          <a:p>
            <a:pPr marL="68580" indent="0">
              <a:buNone/>
            </a:pPr>
            <a:endParaRPr lang="en-US" sz="2900" dirty="0" smtClean="0">
              <a:solidFill>
                <a:schemeClr val="tx1"/>
              </a:solidFill>
            </a:endParaRPr>
          </a:p>
          <a:p>
            <a:pPr marL="68580" indent="0">
              <a:buNone/>
            </a:pPr>
            <a:r>
              <a:rPr lang="en-US" sz="2900" dirty="0" smtClean="0">
                <a:solidFill>
                  <a:schemeClr val="tx1"/>
                </a:solidFill>
              </a:rPr>
              <a:t>7. Joint Plan</a:t>
            </a:r>
            <a:endParaRPr lang="en-US" dirty="0"/>
          </a:p>
        </p:txBody>
      </p:sp>
    </p:spTree>
    <p:extLst>
      <p:ext uri="{BB962C8B-B14F-4D97-AF65-F5344CB8AC3E}">
        <p14:creationId xmlns:p14="http://schemas.microsoft.com/office/powerpoint/2010/main" val="3900913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Action</a:t>
            </a:r>
            <a:endParaRPr lang="en-US" b="1" dirty="0"/>
          </a:p>
        </p:txBody>
      </p:sp>
      <p:sp>
        <p:nvSpPr>
          <p:cNvPr id="3" name="Content Placeholder 2"/>
          <p:cNvSpPr>
            <a:spLocks noGrp="1"/>
          </p:cNvSpPr>
          <p:nvPr>
            <p:ph idx="1"/>
          </p:nvPr>
        </p:nvSpPr>
        <p:spPr/>
        <p:txBody>
          <a:bodyPr/>
          <a:lstStyle/>
          <a:p>
            <a:r>
              <a:rPr lang="en-US" dirty="0" smtClean="0"/>
              <a:t>Practice of the agreed upon activity by the coach and </a:t>
            </a:r>
            <a:r>
              <a:rPr lang="en-US" dirty="0" err="1" smtClean="0"/>
              <a:t>coachee</a:t>
            </a:r>
            <a:endParaRPr lang="en-US" dirty="0" smtClean="0"/>
          </a:p>
          <a:p>
            <a:pPr lvl="1"/>
            <a:r>
              <a:rPr lang="en-US" dirty="0" smtClean="0"/>
              <a:t>During the coaching session</a:t>
            </a:r>
          </a:p>
          <a:p>
            <a:pPr lvl="1"/>
            <a:r>
              <a:rPr lang="en-US" dirty="0" smtClean="0"/>
              <a:t>Between the coaching sessions </a:t>
            </a:r>
          </a:p>
          <a:p>
            <a:pPr marL="365760" lvl="1" indent="0">
              <a:buNone/>
            </a:pPr>
            <a:endParaRPr lang="en-US" dirty="0" smtClean="0"/>
          </a:p>
          <a:p>
            <a:r>
              <a:rPr lang="en-US" dirty="0" smtClean="0"/>
              <a:t>Occurs within real life situations (natural learning opportunities) </a:t>
            </a:r>
            <a:endParaRPr lang="en-US" dirty="0"/>
          </a:p>
        </p:txBody>
      </p:sp>
    </p:spTree>
    <p:extLst>
      <p:ext uri="{BB962C8B-B14F-4D97-AF65-F5344CB8AC3E}">
        <p14:creationId xmlns:p14="http://schemas.microsoft.com/office/powerpoint/2010/main" val="116621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Reflection</a:t>
            </a:r>
            <a:endParaRPr lang="en-US" b="1" dirty="0"/>
          </a:p>
        </p:txBody>
      </p:sp>
      <p:sp>
        <p:nvSpPr>
          <p:cNvPr id="3" name="Content Placeholder 2"/>
          <p:cNvSpPr>
            <a:spLocks noGrp="1"/>
          </p:cNvSpPr>
          <p:nvPr>
            <p:ph idx="1"/>
          </p:nvPr>
        </p:nvSpPr>
        <p:spPr/>
        <p:txBody>
          <a:bodyPr>
            <a:normAutofit fontScale="92500" lnSpcReduction="10000"/>
          </a:bodyPr>
          <a:lstStyle/>
          <a:p>
            <a:pPr marL="68580" indent="0" algn="ctr">
              <a:buNone/>
            </a:pPr>
            <a:endParaRPr lang="en-US" dirty="0" smtClean="0"/>
          </a:p>
          <a:p>
            <a:pPr marL="68580" indent="0" algn="ctr">
              <a:buNone/>
            </a:pPr>
            <a:r>
              <a:rPr lang="en-US" sz="3600" b="1" dirty="0" smtClean="0"/>
              <a:t>“</a:t>
            </a:r>
            <a:r>
              <a:rPr lang="en-US" sz="3600" b="1" dirty="0"/>
              <a:t>L</a:t>
            </a:r>
            <a:r>
              <a:rPr lang="en-US" sz="3600" b="1" dirty="0" smtClean="0"/>
              <a:t>ooking </a:t>
            </a:r>
            <a:r>
              <a:rPr lang="en-US" sz="3600" b="1" dirty="0"/>
              <a:t>back </a:t>
            </a:r>
            <a:r>
              <a:rPr lang="en-US" sz="3600" b="1" dirty="0" smtClean="0"/>
              <a:t>with </a:t>
            </a:r>
            <a:r>
              <a:rPr lang="en-US" sz="3600" b="1" dirty="0"/>
              <a:t>the goal of looking forward” </a:t>
            </a:r>
          </a:p>
          <a:p>
            <a:pPr marL="68580" indent="0">
              <a:buNone/>
            </a:pPr>
            <a:endParaRPr lang="en-US" sz="2800" dirty="0" smtClean="0"/>
          </a:p>
          <a:p>
            <a:pPr marL="68580" indent="0" algn="r">
              <a:buNone/>
            </a:pPr>
            <a:endParaRPr lang="en-US" sz="2800" dirty="0"/>
          </a:p>
          <a:p>
            <a:pPr marL="68580" indent="0" algn="r">
              <a:buNone/>
            </a:pPr>
            <a:endParaRPr lang="en-US" sz="2800" dirty="0" smtClean="0"/>
          </a:p>
          <a:p>
            <a:pPr marL="68580" indent="0">
              <a:buNone/>
            </a:pPr>
            <a:endParaRPr lang="en-US" sz="2800" dirty="0"/>
          </a:p>
          <a:p>
            <a:pPr marL="68580" indent="0" algn="r">
              <a:buNone/>
            </a:pPr>
            <a:r>
              <a:rPr lang="en-US" sz="1600" dirty="0" smtClean="0"/>
              <a:t>(</a:t>
            </a:r>
            <a:r>
              <a:rPr lang="en-US" sz="1600" dirty="0"/>
              <a:t>Daniels, 2002; Rush &amp; Sheldon, 2011)</a:t>
            </a:r>
          </a:p>
          <a:p>
            <a:pPr marL="6858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18843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scjackson\AppData\Local\Microsoft\Windows\Temporary Internet Files\Content.IE5\5WRPS535\MC900362978[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791200" y="4010025"/>
            <a:ext cx="1885950" cy="1162050"/>
          </a:xfrm>
          <a:prstGeom prst="rect">
            <a:avLst/>
          </a:prstGeom>
          <a:ln>
            <a:noFill/>
          </a:ln>
          <a:effectLst>
            <a:softEdge rad="112500"/>
          </a:effectLst>
        </p:spPr>
      </p:pic>
    </p:spTree>
    <p:extLst>
      <p:ext uri="{BB962C8B-B14F-4D97-AF65-F5344CB8AC3E}">
        <p14:creationId xmlns:p14="http://schemas.microsoft.com/office/powerpoint/2010/main" val="322382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a:xfrm>
            <a:off x="1043492" y="2323652"/>
            <a:ext cx="7109908" cy="3508977"/>
          </a:xfrm>
        </p:spPr>
        <p:txBody>
          <a:bodyPr>
            <a:normAutofit fontScale="92500" lnSpcReduction="20000"/>
          </a:bodyPr>
          <a:lstStyle/>
          <a:p>
            <a:pPr marL="0" indent="0">
              <a:buNone/>
            </a:pPr>
            <a:r>
              <a:rPr lang="en-US" sz="3000" b="1" dirty="0" smtClean="0"/>
              <a:t>Coach’s purpose:</a:t>
            </a:r>
          </a:p>
          <a:p>
            <a:pPr marL="0" indent="0">
              <a:buNone/>
            </a:pPr>
            <a:r>
              <a:rPr lang="en-US" sz="2800" dirty="0" smtClean="0"/>
              <a:t>“to build the capacity of the coachee in a way that will promote ongoing self-assessment, planning, and acquisition of knowledge or skills by teaching the coachee to be aware of, continually examine, and refine his or her current knowledge and behavior” </a:t>
            </a:r>
          </a:p>
          <a:p>
            <a:pPr marL="0" indent="0">
              <a:buNone/>
            </a:pPr>
            <a:endParaRPr lang="en-US" sz="2000" dirty="0"/>
          </a:p>
          <a:p>
            <a:pPr marL="0" indent="0" algn="r">
              <a:buNone/>
            </a:pPr>
            <a:r>
              <a:rPr lang="en-US" sz="1700" dirty="0" smtClean="0"/>
              <a:t>(</a:t>
            </a:r>
            <a:r>
              <a:rPr lang="en-US" sz="1700" dirty="0" err="1" smtClean="0"/>
              <a:t>Gallacher</a:t>
            </a:r>
            <a:r>
              <a:rPr lang="en-US" sz="1700" dirty="0" smtClean="0"/>
              <a:t>, 1996; </a:t>
            </a:r>
            <a:r>
              <a:rPr lang="en-US" sz="1700" dirty="0" err="1" smtClean="0"/>
              <a:t>Gilkerson</a:t>
            </a:r>
            <a:r>
              <a:rPr lang="en-US" sz="1700" dirty="0" smtClean="0"/>
              <a:t>, 2004; Rush &amp; Sheldon, 2011)</a:t>
            </a:r>
            <a:endParaRPr lang="en-US" sz="1700" dirty="0"/>
          </a:p>
        </p:txBody>
      </p:sp>
    </p:spTree>
    <p:extLst>
      <p:ext uri="{BB962C8B-B14F-4D97-AF65-F5344CB8AC3E}">
        <p14:creationId xmlns:p14="http://schemas.microsoft.com/office/powerpoint/2010/main" val="326497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b="1" i="1" dirty="0" smtClean="0"/>
              <a:t>What the coach does</a:t>
            </a:r>
            <a:r>
              <a:rPr lang="en-US" i="1" dirty="0" smtClean="0"/>
              <a:t>:</a:t>
            </a:r>
          </a:p>
          <a:p>
            <a:r>
              <a:rPr lang="en-US" dirty="0"/>
              <a:t>u</a:t>
            </a:r>
            <a:r>
              <a:rPr lang="en-US" dirty="0" smtClean="0"/>
              <a:t>se reflective questions to help the coachee</a:t>
            </a:r>
            <a:r>
              <a:rPr lang="en-US" dirty="0"/>
              <a:t> </a:t>
            </a:r>
            <a:r>
              <a:rPr lang="en-US" dirty="0" smtClean="0"/>
              <a:t>analyze the current situation</a:t>
            </a:r>
          </a:p>
          <a:p>
            <a:r>
              <a:rPr lang="en-US" dirty="0" smtClean="0"/>
              <a:t>encourage the coachee to generate alternatives and actions so that his or her knowledge and skills are continually improving (building competence)</a:t>
            </a:r>
          </a:p>
          <a:p>
            <a:r>
              <a:rPr lang="en-US" dirty="0"/>
              <a:t>a</a:t>
            </a:r>
            <a:r>
              <a:rPr lang="en-US" dirty="0" smtClean="0"/>
              <a:t>ssist the coachee in achieving the desired outcome  (building confidence)</a:t>
            </a:r>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2000"/>
            <a:ext cx="1663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35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p:txBody>
          <a:bodyPr>
            <a:normAutofit/>
          </a:bodyPr>
          <a:lstStyle/>
          <a:p>
            <a:pPr marL="0" indent="0">
              <a:buNone/>
            </a:pPr>
            <a:r>
              <a:rPr lang="en-US" sz="2800" b="1" i="1" dirty="0" smtClean="0"/>
              <a:t>What the </a:t>
            </a:r>
            <a:r>
              <a:rPr lang="en-US" sz="2800" b="1" i="1" dirty="0" err="1" smtClean="0"/>
              <a:t>coachee</a:t>
            </a:r>
            <a:r>
              <a:rPr lang="en-US" sz="2800" b="1" i="1" dirty="0" smtClean="0"/>
              <a:t> does</a:t>
            </a:r>
            <a:r>
              <a:rPr lang="en-US" sz="2800" i="1" dirty="0" smtClean="0"/>
              <a:t>:</a:t>
            </a:r>
          </a:p>
          <a:p>
            <a:r>
              <a:rPr lang="en-US" sz="2800" dirty="0" smtClean="0"/>
              <a:t>determine what worked or did not work</a:t>
            </a:r>
          </a:p>
          <a:p>
            <a:r>
              <a:rPr lang="en-US" sz="2800" dirty="0" smtClean="0"/>
              <a:t>consider why it did or did not work during the observation and/or action</a:t>
            </a:r>
          </a:p>
          <a:p>
            <a:r>
              <a:rPr lang="en-US" sz="2800" dirty="0" smtClean="0"/>
              <a:t>generate ideas for what to do next</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762000"/>
            <a:ext cx="16002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7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Reflection </a:t>
            </a:r>
            <a:r>
              <a:rPr lang="en-US" b="1" dirty="0" smtClean="0"/>
              <a:t>ON</a:t>
            </a:r>
            <a:r>
              <a:rPr lang="en-US" dirty="0" smtClean="0"/>
              <a:t> action</a:t>
            </a:r>
          </a:p>
          <a:p>
            <a:endParaRPr lang="en-US" dirty="0"/>
          </a:p>
          <a:p>
            <a:r>
              <a:rPr lang="en-US" dirty="0" smtClean="0"/>
              <a:t>Reflection </a:t>
            </a:r>
            <a:r>
              <a:rPr lang="en-US" b="1" dirty="0" smtClean="0"/>
              <a:t>IN</a:t>
            </a:r>
            <a:r>
              <a:rPr lang="en-US" dirty="0" smtClean="0"/>
              <a:t> action</a:t>
            </a:r>
          </a:p>
          <a:p>
            <a:endParaRPr lang="en-US" dirty="0"/>
          </a:p>
          <a:p>
            <a:r>
              <a:rPr lang="en-US" dirty="0" smtClean="0"/>
              <a:t>Reflection </a:t>
            </a:r>
            <a:r>
              <a:rPr lang="en-US" b="1" dirty="0" smtClean="0"/>
              <a:t>FOR</a:t>
            </a:r>
            <a:r>
              <a:rPr lang="en-US" dirty="0" smtClean="0"/>
              <a:t> action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6227" y="2077198"/>
            <a:ext cx="2404773" cy="257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85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Reflective Questioning</a:t>
            </a:r>
            <a:endParaRPr lang="en-US" b="1" dirty="0"/>
          </a:p>
        </p:txBody>
      </p:sp>
      <p:sp>
        <p:nvSpPr>
          <p:cNvPr id="3" name="Content Placeholder 2"/>
          <p:cNvSpPr>
            <a:spLocks noGrp="1"/>
          </p:cNvSpPr>
          <p:nvPr>
            <p:ph idx="1"/>
          </p:nvPr>
        </p:nvSpPr>
        <p:spPr>
          <a:xfrm>
            <a:off x="990600" y="2133600"/>
            <a:ext cx="7543800" cy="3992563"/>
          </a:xfrm>
        </p:spPr>
        <p:txBody>
          <a:bodyPr>
            <a:noAutofit/>
          </a:bodyPr>
          <a:lstStyle/>
          <a:p>
            <a:pPr marL="0" indent="0">
              <a:buNone/>
            </a:pPr>
            <a:r>
              <a:rPr lang="en-US" sz="2800" b="1" dirty="0" smtClean="0"/>
              <a:t>Strive to:</a:t>
            </a:r>
          </a:p>
          <a:p>
            <a:r>
              <a:rPr lang="en-US" dirty="0" smtClean="0"/>
              <a:t>Ask open-ended questions </a:t>
            </a:r>
          </a:p>
          <a:p>
            <a:r>
              <a:rPr lang="en-US" dirty="0" smtClean="0"/>
              <a:t>Choose naturally-occurring questions which are in response to questions or comments made by the coachee</a:t>
            </a:r>
          </a:p>
          <a:p>
            <a:r>
              <a:rPr lang="en-US" dirty="0" smtClean="0"/>
              <a:t>Avoid leading questions that direct the coachee toward a particular answer or idea</a:t>
            </a:r>
          </a:p>
          <a:p>
            <a:r>
              <a:rPr lang="en-US" dirty="0" smtClean="0"/>
              <a:t>Be open to the coachee’s ideas</a:t>
            </a:r>
            <a:endParaRPr lang="en-US" dirty="0"/>
          </a:p>
        </p:txBody>
      </p:sp>
    </p:spTree>
    <p:extLst>
      <p:ext uri="{BB962C8B-B14F-4D97-AF65-F5344CB8AC3E}">
        <p14:creationId xmlns:p14="http://schemas.microsoft.com/office/powerpoint/2010/main" val="47344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Reflective Questioning</a:t>
            </a:r>
            <a:endParaRPr lang="en-US" b="1" dirty="0"/>
          </a:p>
        </p:txBody>
      </p:sp>
      <p:sp>
        <p:nvSpPr>
          <p:cNvPr id="3" name="Content Placeholder 2"/>
          <p:cNvSpPr>
            <a:spLocks noGrp="1"/>
          </p:cNvSpPr>
          <p:nvPr>
            <p:ph idx="1"/>
          </p:nvPr>
        </p:nvSpPr>
        <p:spPr/>
        <p:txBody>
          <a:bodyPr/>
          <a:lstStyle/>
          <a:p>
            <a:pPr marL="0" indent="0">
              <a:buNone/>
            </a:pPr>
            <a:r>
              <a:rPr lang="en-US" dirty="0" smtClean="0"/>
              <a:t>TYPES of reflective questions:</a:t>
            </a:r>
          </a:p>
          <a:p>
            <a:r>
              <a:rPr lang="en-US" dirty="0" smtClean="0"/>
              <a:t>Awareness</a:t>
            </a:r>
          </a:p>
          <a:p>
            <a:r>
              <a:rPr lang="en-US" dirty="0" smtClean="0"/>
              <a:t>Analysis*</a:t>
            </a:r>
          </a:p>
          <a:p>
            <a:r>
              <a:rPr lang="en-US" dirty="0" smtClean="0"/>
              <a:t>Alternatives                  </a:t>
            </a:r>
          </a:p>
          <a:p>
            <a:r>
              <a:rPr lang="en-US" dirty="0" smtClean="0"/>
              <a:t>Action*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276600"/>
            <a:ext cx="291194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58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a:bodyPr>
          <a:lstStyle/>
          <a:p>
            <a:pPr marL="68580" indent="0">
              <a:buNone/>
            </a:pPr>
            <a:r>
              <a:rPr lang="en-US" dirty="0" smtClean="0"/>
              <a:t>You will:</a:t>
            </a:r>
          </a:p>
          <a:p>
            <a:r>
              <a:rPr lang="en-US" dirty="0" smtClean="0"/>
              <a:t>Develop foundational knowledge about the coaching interaction style</a:t>
            </a:r>
          </a:p>
          <a:p>
            <a:r>
              <a:rPr lang="en-US" dirty="0" smtClean="0"/>
              <a:t>Identify the 5 different characteristics of coaching</a:t>
            </a:r>
          </a:p>
          <a:p>
            <a:r>
              <a:rPr lang="en-US" dirty="0" smtClean="0"/>
              <a:t>Practice asking reflective questions</a:t>
            </a:r>
          </a:p>
          <a:p>
            <a:r>
              <a:rPr lang="en-US" dirty="0" smtClean="0"/>
              <a:t>Determine next steps for self-learning</a:t>
            </a:r>
            <a:endParaRPr lang="en-US" dirty="0"/>
          </a:p>
        </p:txBody>
      </p:sp>
    </p:spTree>
    <p:extLst>
      <p:ext uri="{BB962C8B-B14F-4D97-AF65-F5344CB8AC3E}">
        <p14:creationId xmlns:p14="http://schemas.microsoft.com/office/powerpoint/2010/main" val="3974368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Awareness Questions</a:t>
            </a:r>
            <a:endParaRPr lang="en-US" b="1" dirty="0"/>
          </a:p>
        </p:txBody>
      </p:sp>
      <p:sp>
        <p:nvSpPr>
          <p:cNvPr id="3" name="Content Placeholder 2"/>
          <p:cNvSpPr>
            <a:spLocks noGrp="1"/>
          </p:cNvSpPr>
          <p:nvPr>
            <p:ph idx="1"/>
          </p:nvPr>
        </p:nvSpPr>
        <p:spPr/>
        <p:txBody>
          <a:bodyPr>
            <a:normAutofit/>
          </a:bodyPr>
          <a:lstStyle/>
          <a:p>
            <a:r>
              <a:rPr lang="en-US" dirty="0"/>
              <a:t>P</a:t>
            </a:r>
            <a:r>
              <a:rPr lang="en-US" dirty="0" smtClean="0"/>
              <a:t>romote the coachee’s understanding of what he or she already knows or is already doing  </a:t>
            </a:r>
          </a:p>
          <a:p>
            <a:r>
              <a:rPr lang="en-US" dirty="0"/>
              <a:t>M</a:t>
            </a:r>
            <a:r>
              <a:rPr lang="en-US" dirty="0" smtClean="0"/>
              <a:t>ay be used to clarify the situation or issue for both the coach and coachee so that everyone is on the same page</a:t>
            </a:r>
          </a:p>
          <a:p>
            <a:r>
              <a:rPr lang="en-US" dirty="0" smtClean="0"/>
              <a:t>Typically who, what, when, where, what have you tried?,</a:t>
            </a:r>
          </a:p>
          <a:p>
            <a:pPr marL="68580" indent="0">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667324"/>
            <a:ext cx="2133600" cy="15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9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Analysis Questions</a:t>
            </a:r>
            <a:endParaRPr lang="en-US" b="1" dirty="0"/>
          </a:p>
        </p:txBody>
      </p:sp>
      <p:sp>
        <p:nvSpPr>
          <p:cNvPr id="3" name="Content Placeholder 2"/>
          <p:cNvSpPr>
            <a:spLocks noGrp="1"/>
          </p:cNvSpPr>
          <p:nvPr>
            <p:ph idx="1"/>
          </p:nvPr>
        </p:nvSpPr>
        <p:spPr/>
        <p:txBody>
          <a:bodyPr>
            <a:normAutofit fontScale="92500"/>
          </a:bodyPr>
          <a:lstStyle/>
          <a:p>
            <a:r>
              <a:rPr lang="en-US" dirty="0"/>
              <a:t>S</a:t>
            </a:r>
            <a:r>
              <a:rPr lang="en-US" dirty="0" smtClean="0"/>
              <a:t>upport the coachee in comparing the current state to the desired future state</a:t>
            </a:r>
          </a:p>
          <a:p>
            <a:r>
              <a:rPr lang="en-US" dirty="0" smtClean="0"/>
              <a:t>Answers are usually not readily apparent to the coach or coachee so they typically lead the coachee to examining his or her thoughts, feelings, actions, intentions, and knowledge</a:t>
            </a:r>
          </a:p>
          <a:p>
            <a:r>
              <a:rPr lang="en-US" dirty="0" smtClean="0"/>
              <a:t>Typically ask how or why (“how does what just happened compare to what you would like to happen?”)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600"/>
            <a:ext cx="179922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92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Alternatives Questions</a:t>
            </a:r>
            <a:endParaRPr lang="en-US" b="1" dirty="0"/>
          </a:p>
        </p:txBody>
      </p:sp>
      <p:sp>
        <p:nvSpPr>
          <p:cNvPr id="3" name="Content Placeholder 2"/>
          <p:cNvSpPr>
            <a:spLocks noGrp="1"/>
          </p:cNvSpPr>
          <p:nvPr>
            <p:ph idx="1"/>
          </p:nvPr>
        </p:nvSpPr>
        <p:spPr/>
        <p:txBody>
          <a:bodyPr/>
          <a:lstStyle/>
          <a:p>
            <a:r>
              <a:rPr lang="en-US" dirty="0" smtClean="0"/>
              <a:t>Give the coachee the opportunity to consider a variety of possible options so that he or she can choose how to obtain the desired outcome</a:t>
            </a:r>
          </a:p>
          <a:p>
            <a:r>
              <a:rPr lang="en-US" dirty="0" smtClean="0"/>
              <a:t>Allow for brainstorming and opportunities to share or explore knowledge and ideas (“what are all the possible ideas to consider?”)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029200"/>
            <a:ext cx="1828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Action Questions</a:t>
            </a:r>
            <a:endParaRPr lang="en-US" b="1" dirty="0"/>
          </a:p>
        </p:txBody>
      </p:sp>
      <p:sp>
        <p:nvSpPr>
          <p:cNvPr id="3" name="Content Placeholder 2"/>
          <p:cNvSpPr>
            <a:spLocks noGrp="1"/>
          </p:cNvSpPr>
          <p:nvPr>
            <p:ph idx="1"/>
          </p:nvPr>
        </p:nvSpPr>
        <p:spPr/>
        <p:txBody>
          <a:bodyPr>
            <a:normAutofit lnSpcReduction="10000"/>
          </a:bodyPr>
          <a:lstStyle/>
          <a:p>
            <a:r>
              <a:rPr lang="en-US" dirty="0"/>
              <a:t>H</a:t>
            </a:r>
            <a:r>
              <a:rPr lang="en-US" dirty="0" smtClean="0"/>
              <a:t>elp to develop the joint plan so that both the coach and coachee know what they are going to do as a result of the conversation</a:t>
            </a:r>
          </a:p>
          <a:p>
            <a:r>
              <a:rPr lang="en-US" dirty="0"/>
              <a:t>C</a:t>
            </a:r>
            <a:r>
              <a:rPr lang="en-US" dirty="0" smtClean="0"/>
              <a:t>onfirm exactly what will be done next, including specific steps for implementation and possibly even a back-up plan (“who is going to do what before the next time we meet?” “what will we focus on during our next visit?”)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762000"/>
            <a:ext cx="1870946" cy="1409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2195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Reflective Questioning</a:t>
            </a:r>
            <a:endParaRPr lang="en-US" b="1" dirty="0"/>
          </a:p>
        </p:txBody>
      </p:sp>
      <p:sp>
        <p:nvSpPr>
          <p:cNvPr id="3" name="Content Placeholder 2"/>
          <p:cNvSpPr>
            <a:spLocks noGrp="1"/>
          </p:cNvSpPr>
          <p:nvPr>
            <p:ph idx="1"/>
          </p:nvPr>
        </p:nvSpPr>
        <p:spPr/>
        <p:txBody>
          <a:bodyPr/>
          <a:lstStyle/>
          <a:p>
            <a:pPr marL="0" indent="0">
              <a:buNone/>
            </a:pPr>
            <a:r>
              <a:rPr lang="en-US" sz="2800" dirty="0" smtClean="0"/>
              <a:t>CONTENT of reflective questions:</a:t>
            </a:r>
          </a:p>
          <a:p>
            <a:pPr marL="0" indent="0">
              <a:buNone/>
            </a:pPr>
            <a:endParaRPr lang="en-US" sz="1200" dirty="0" smtClean="0"/>
          </a:p>
          <a:p>
            <a:r>
              <a:rPr lang="en-US" dirty="0" smtClean="0"/>
              <a:t>Knowledge and understanding</a:t>
            </a:r>
          </a:p>
          <a:p>
            <a:pPr marL="68580" indent="0">
              <a:buNone/>
            </a:pPr>
            <a:endParaRPr lang="en-US" sz="1200" dirty="0" smtClean="0"/>
          </a:p>
          <a:p>
            <a:r>
              <a:rPr lang="en-US" dirty="0" smtClean="0"/>
              <a:t>Practice</a:t>
            </a:r>
          </a:p>
          <a:p>
            <a:pPr marL="68580" indent="0">
              <a:buNone/>
            </a:pPr>
            <a:endParaRPr lang="en-US" sz="1200" dirty="0" smtClean="0"/>
          </a:p>
          <a:p>
            <a:r>
              <a:rPr lang="en-US" dirty="0" smtClean="0"/>
              <a:t>Outcomes</a:t>
            </a:r>
          </a:p>
          <a:p>
            <a:pPr marL="68580" indent="0">
              <a:buNone/>
            </a:pPr>
            <a:endParaRPr lang="en-US" sz="1200" dirty="0" smtClean="0"/>
          </a:p>
          <a:p>
            <a:r>
              <a:rPr lang="en-US" dirty="0" smtClean="0"/>
              <a:t>Evaluation</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153937"/>
            <a:ext cx="2057400" cy="309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402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Reflective Questioning</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3000" b="1" dirty="0" smtClean="0"/>
              <a:t>Let’s practice!!!</a:t>
            </a:r>
          </a:p>
          <a:p>
            <a:pPr marL="0" indent="0" algn="ctr">
              <a:buNone/>
            </a:pPr>
            <a:endParaRPr lang="en-US" dirty="0" smtClean="0"/>
          </a:p>
          <a:p>
            <a:pPr marL="0" indent="0" algn="ctr">
              <a:buNone/>
            </a:pPr>
            <a:endParaRPr lang="en-US" dirty="0"/>
          </a:p>
          <a:p>
            <a:pPr marL="0" indent="0" algn="ctr">
              <a:buNone/>
            </a:pPr>
            <a:endParaRPr lang="en-US" dirty="0"/>
          </a:p>
        </p:txBody>
      </p:sp>
      <p:pic>
        <p:nvPicPr>
          <p:cNvPr id="7170" name="Picture 2" descr="\\valley\Home\scjackson\Desktop\RcG7rrg7i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4633912" cy="1996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77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“Friend” Scenario</a:t>
            </a:r>
            <a:endParaRPr lang="en-US" b="1" dirty="0"/>
          </a:p>
        </p:txBody>
      </p:sp>
      <p:sp>
        <p:nvSpPr>
          <p:cNvPr id="3" name="Content Placeholder 2"/>
          <p:cNvSpPr>
            <a:spLocks noGrp="1"/>
          </p:cNvSpPr>
          <p:nvPr>
            <p:ph idx="1"/>
          </p:nvPr>
        </p:nvSpPr>
        <p:spPr/>
        <p:txBody>
          <a:bodyPr/>
          <a:lstStyle/>
          <a:p>
            <a:r>
              <a:rPr lang="en-US" dirty="0" smtClean="0"/>
              <a:t>Coach – Friend 1</a:t>
            </a:r>
          </a:p>
          <a:p>
            <a:r>
              <a:rPr lang="en-US" dirty="0" err="1" smtClean="0"/>
              <a:t>Coachee</a:t>
            </a:r>
            <a:r>
              <a:rPr lang="en-US" dirty="0" smtClean="0"/>
              <a:t> – Friend 2 – returning to work </a:t>
            </a:r>
          </a:p>
          <a:p>
            <a:r>
              <a:rPr lang="en-US" dirty="0" smtClean="0"/>
              <a:t>Observer</a:t>
            </a:r>
          </a:p>
          <a:p>
            <a:endParaRPr lang="en-US" dirty="0"/>
          </a:p>
          <a:p>
            <a:pPr marL="68580" indent="0">
              <a:buNone/>
            </a:pPr>
            <a:r>
              <a:rPr lang="en-US" dirty="0" smtClean="0"/>
              <a:t>A friend comes to you and is going back to work.  She is trying to figure out child care – family day home or center based.</a:t>
            </a:r>
            <a:endParaRPr lang="en-US" dirty="0"/>
          </a:p>
        </p:txBody>
      </p:sp>
    </p:spTree>
    <p:extLst>
      <p:ext uri="{BB962C8B-B14F-4D97-AF65-F5344CB8AC3E}">
        <p14:creationId xmlns:p14="http://schemas.microsoft.com/office/powerpoint/2010/main" val="3764566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Non-Sleeping Toddlers</a:t>
            </a:r>
            <a:endParaRPr lang="en-US" b="1" dirty="0"/>
          </a:p>
        </p:txBody>
      </p:sp>
      <p:sp>
        <p:nvSpPr>
          <p:cNvPr id="3" name="Content Placeholder 2"/>
          <p:cNvSpPr>
            <a:spLocks noGrp="1"/>
          </p:cNvSpPr>
          <p:nvPr>
            <p:ph idx="1"/>
          </p:nvPr>
        </p:nvSpPr>
        <p:spPr/>
        <p:txBody>
          <a:bodyPr/>
          <a:lstStyle/>
          <a:p>
            <a:r>
              <a:rPr lang="en-US" dirty="0" smtClean="0"/>
              <a:t>Coach – EI provider</a:t>
            </a:r>
          </a:p>
          <a:p>
            <a:r>
              <a:rPr lang="en-US" dirty="0" err="1" smtClean="0"/>
              <a:t>Coachee</a:t>
            </a:r>
            <a:r>
              <a:rPr lang="en-US" dirty="0" smtClean="0"/>
              <a:t> – Mom</a:t>
            </a:r>
          </a:p>
          <a:p>
            <a:r>
              <a:rPr lang="en-US" dirty="0" smtClean="0"/>
              <a:t>Observer</a:t>
            </a:r>
          </a:p>
          <a:p>
            <a:endParaRPr lang="en-US" dirty="0"/>
          </a:p>
          <a:p>
            <a:pPr marL="68580" indent="0">
              <a:buNone/>
            </a:pPr>
            <a:r>
              <a:rPr lang="en-US" dirty="0" smtClean="0"/>
              <a:t>“Remember last time we talked, I mentioned I could not get Timmy and Philip to sleep.  I </a:t>
            </a:r>
            <a:r>
              <a:rPr lang="en-US" dirty="0" err="1" smtClean="0"/>
              <a:t>video’d</a:t>
            </a:r>
            <a:r>
              <a:rPr lang="en-US" dirty="0" smtClean="0"/>
              <a:t> what happens at nap time.  What do I do about this?”</a:t>
            </a:r>
            <a:endParaRPr lang="en-US" dirty="0"/>
          </a:p>
        </p:txBody>
      </p:sp>
    </p:spTree>
    <p:extLst>
      <p:ext uri="{BB962C8B-B14F-4D97-AF65-F5344CB8AC3E}">
        <p14:creationId xmlns:p14="http://schemas.microsoft.com/office/powerpoint/2010/main" val="3857704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Unhappy Wake-Up</a:t>
            </a:r>
            <a:endParaRPr lang="en-US" b="1" dirty="0"/>
          </a:p>
        </p:txBody>
      </p:sp>
      <p:sp>
        <p:nvSpPr>
          <p:cNvPr id="3" name="Content Placeholder 2"/>
          <p:cNvSpPr>
            <a:spLocks noGrp="1"/>
          </p:cNvSpPr>
          <p:nvPr>
            <p:ph idx="1"/>
          </p:nvPr>
        </p:nvSpPr>
        <p:spPr>
          <a:xfrm>
            <a:off x="1043492" y="2323652"/>
            <a:ext cx="6777317" cy="3848548"/>
          </a:xfrm>
        </p:spPr>
        <p:txBody>
          <a:bodyPr>
            <a:normAutofit/>
          </a:bodyPr>
          <a:lstStyle/>
          <a:p>
            <a:r>
              <a:rPr lang="en-US" dirty="0" smtClean="0"/>
              <a:t>Coach – EI Provider w/ family for 2 months</a:t>
            </a:r>
          </a:p>
          <a:p>
            <a:r>
              <a:rPr lang="en-US" dirty="0" err="1" smtClean="0"/>
              <a:t>Coachee</a:t>
            </a:r>
            <a:r>
              <a:rPr lang="en-US" dirty="0" smtClean="0"/>
              <a:t> – Grandma</a:t>
            </a:r>
          </a:p>
          <a:p>
            <a:r>
              <a:rPr lang="en-US" dirty="0" smtClean="0"/>
              <a:t>Observer</a:t>
            </a:r>
          </a:p>
          <a:p>
            <a:endParaRPr lang="en-US" dirty="0"/>
          </a:p>
          <a:p>
            <a:pPr marL="68580" indent="0">
              <a:buNone/>
            </a:pPr>
            <a:r>
              <a:rPr lang="en-US" dirty="0" smtClean="0"/>
              <a:t>Joey is 25 month old and recently diagnosed with Autism.  Grandma explains that Joey always wakes up screaming and she is not able to console him. She wants your </a:t>
            </a:r>
            <a:r>
              <a:rPr lang="en-US" smtClean="0"/>
              <a:t>help!</a:t>
            </a:r>
            <a:endParaRPr lang="en-US" dirty="0" smtClean="0"/>
          </a:p>
        </p:txBody>
      </p:sp>
    </p:spTree>
    <p:extLst>
      <p:ext uri="{BB962C8B-B14F-4D97-AF65-F5344CB8AC3E}">
        <p14:creationId xmlns:p14="http://schemas.microsoft.com/office/powerpoint/2010/main" val="3064859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Reflection</a:t>
            </a:r>
            <a:endParaRPr lang="en-US" b="1" dirty="0"/>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dirty="0" smtClean="0"/>
              <a:t>“Just tell me what I need to do.”</a:t>
            </a:r>
          </a:p>
          <a:p>
            <a:pPr marL="0" indent="0" algn="ctr">
              <a:buNone/>
            </a:pPr>
            <a:endParaRPr lang="en-US" dirty="0" smtClean="0"/>
          </a:p>
          <a:p>
            <a:pPr marL="0" indent="0" algn="ctr">
              <a:buNone/>
            </a:pPr>
            <a:r>
              <a:rPr lang="en-US" dirty="0" smtClean="0"/>
              <a:t>“She’s not going to do that.”</a:t>
            </a:r>
          </a:p>
          <a:p>
            <a:pPr marL="0" indent="0" algn="ctr">
              <a:buNone/>
            </a:pPr>
            <a:endParaRPr lang="en-US" dirty="0"/>
          </a:p>
          <a:p>
            <a:pPr marL="0" indent="0" algn="ctr">
              <a:buNone/>
            </a:pPr>
            <a:r>
              <a:rPr lang="en-US" dirty="0" smtClean="0"/>
              <a:t>“Fine.”</a:t>
            </a:r>
          </a:p>
          <a:p>
            <a:pPr marL="0" indent="0" algn="ctr">
              <a:buNone/>
            </a:pPr>
            <a:endParaRPr lang="en-US" dirty="0"/>
          </a:p>
          <a:p>
            <a:pPr marL="0" indent="0" algn="ctr">
              <a:buNone/>
            </a:pPr>
            <a:r>
              <a:rPr lang="en-US" b="1" dirty="0" smtClean="0"/>
              <a:t>What do we coaches do now???</a:t>
            </a:r>
            <a:endParaRPr lang="en-US" b="1" dirty="0"/>
          </a:p>
        </p:txBody>
      </p:sp>
    </p:spTree>
    <p:extLst>
      <p:ext uri="{BB962C8B-B14F-4D97-AF65-F5344CB8AC3E}">
        <p14:creationId xmlns:p14="http://schemas.microsoft.com/office/powerpoint/2010/main" val="3813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coaching</a:t>
            </a:r>
            <a:r>
              <a:rPr lang="en-US" dirty="0" smtClean="0"/>
              <a:t>?</a:t>
            </a:r>
            <a:endParaRPr lang="en-US" dirty="0"/>
          </a:p>
        </p:txBody>
      </p:sp>
      <p:sp>
        <p:nvSpPr>
          <p:cNvPr id="3" name="Content Placeholder 2"/>
          <p:cNvSpPr>
            <a:spLocks noGrp="1"/>
          </p:cNvSpPr>
          <p:nvPr>
            <p:ph idx="1"/>
          </p:nvPr>
        </p:nvSpPr>
        <p:spPr>
          <a:xfrm>
            <a:off x="1043491" y="2323652"/>
            <a:ext cx="7405183" cy="3508977"/>
          </a:xfrm>
        </p:spPr>
        <p:txBody>
          <a:bodyPr>
            <a:normAutofit fontScale="85000" lnSpcReduction="20000"/>
          </a:bodyPr>
          <a:lstStyle/>
          <a:p>
            <a:pPr marL="0" indent="0">
              <a:buNone/>
            </a:pPr>
            <a:r>
              <a:rPr lang="en-US" dirty="0" smtClean="0"/>
              <a:t>“Coaching is not telling people what to do; it’s giving them a chance to examine what they are doing in light </a:t>
            </a:r>
          </a:p>
          <a:p>
            <a:pPr marL="0" indent="0">
              <a:buNone/>
            </a:pPr>
            <a:r>
              <a:rPr lang="en-US" dirty="0" smtClean="0"/>
              <a:t>of their intentions.”                                                </a:t>
            </a:r>
            <a:r>
              <a:rPr lang="en-US" sz="1800" dirty="0" smtClean="0"/>
              <a:t>(Flaherty, 1999)</a:t>
            </a:r>
          </a:p>
          <a:p>
            <a:pPr marL="0" indent="0">
              <a:buNone/>
            </a:pPr>
            <a:endParaRPr lang="en-US" dirty="0" smtClean="0"/>
          </a:p>
          <a:p>
            <a:pPr marL="0" indent="0">
              <a:buNone/>
            </a:pPr>
            <a:r>
              <a:rPr lang="en-US" dirty="0" smtClean="0"/>
              <a:t>“Coaching is developing people on purpose. Coaching involves (the other person) in the process of planning, creating, and problem solving.”                            </a:t>
            </a:r>
            <a:r>
              <a:rPr lang="en-US" sz="1800" dirty="0" smtClean="0"/>
              <a:t>(Doyle 1991)</a:t>
            </a:r>
          </a:p>
          <a:p>
            <a:pPr marL="0" indent="0">
              <a:buNone/>
            </a:pPr>
            <a:endParaRPr lang="en-US" dirty="0" smtClean="0"/>
          </a:p>
          <a:p>
            <a:pPr marL="0" indent="0">
              <a:buNone/>
            </a:pPr>
            <a:r>
              <a:rPr lang="en-US" dirty="0" smtClean="0"/>
              <a:t>“Coaching is individualized and based on the theory that each person has a unique knowledge base, and learning preference and styles, therefore, participants, progress at their own pace.”                   </a:t>
            </a:r>
            <a:r>
              <a:rPr lang="en-US" sz="1800" dirty="0" smtClean="0"/>
              <a:t>(Wild, Shambaugh, </a:t>
            </a:r>
            <a:r>
              <a:rPr lang="en-US" sz="1800" dirty="0" err="1" smtClean="0"/>
              <a:t>Isberg</a:t>
            </a:r>
            <a:r>
              <a:rPr lang="en-US" sz="1800" dirty="0" smtClean="0"/>
              <a:t> &amp; </a:t>
            </a:r>
            <a:r>
              <a:rPr lang="en-US" sz="1800" dirty="0" err="1" smtClean="0"/>
              <a:t>Kaul</a:t>
            </a:r>
            <a:r>
              <a:rPr lang="en-US" sz="1800" dirty="0" smtClean="0"/>
              <a:t>, 1999)</a:t>
            </a: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685802"/>
            <a:ext cx="1666874" cy="16668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35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a:bodyPr>
          <a:lstStyle/>
          <a:p>
            <a:r>
              <a:rPr lang="en-US" b="1" dirty="0" smtClean="0"/>
              <a:t>Feedback</a:t>
            </a:r>
            <a:endParaRPr lang="en-US" b="1" dirty="0"/>
          </a:p>
        </p:txBody>
      </p:sp>
      <p:sp>
        <p:nvSpPr>
          <p:cNvPr id="3" name="Content Placeholder 2"/>
          <p:cNvSpPr>
            <a:spLocks noGrp="1"/>
          </p:cNvSpPr>
          <p:nvPr>
            <p:ph idx="1"/>
          </p:nvPr>
        </p:nvSpPr>
        <p:spPr>
          <a:xfrm>
            <a:off x="1524000" y="1981200"/>
            <a:ext cx="6777317" cy="3851429"/>
          </a:xfrm>
        </p:spPr>
        <p:txBody>
          <a:bodyPr>
            <a:normAutofit/>
          </a:bodyPr>
          <a:lstStyle/>
          <a:p>
            <a:pPr marL="68580" indent="0" algn="ctr">
              <a:buNone/>
            </a:pPr>
            <a:endParaRPr lang="en-US" dirty="0" smtClean="0"/>
          </a:p>
          <a:p>
            <a:pPr marL="68580" indent="0" algn="r">
              <a:buNone/>
            </a:pPr>
            <a:endParaRPr lang="en-US" sz="2800" dirty="0"/>
          </a:p>
          <a:p>
            <a:pPr marL="68580" indent="0" algn="r">
              <a:buNone/>
            </a:pPr>
            <a:endParaRPr lang="en-US" sz="2800" dirty="0" smtClean="0"/>
          </a:p>
          <a:p>
            <a:pPr marL="68580" indent="0">
              <a:buNone/>
            </a:pPr>
            <a:endParaRPr lang="en-US" sz="2800" dirty="0"/>
          </a:p>
          <a:p>
            <a:pPr marL="68580" indent="0" algn="r">
              <a:buNone/>
            </a:pPr>
            <a:r>
              <a:rPr lang="en-US" sz="1600"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357438"/>
            <a:ext cx="2747962" cy="274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75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a:t>
            </a:r>
            <a:endParaRPr lang="en-US" b="1" dirty="0"/>
          </a:p>
        </p:txBody>
      </p:sp>
      <p:sp>
        <p:nvSpPr>
          <p:cNvPr id="3" name="Content Placeholder 2"/>
          <p:cNvSpPr>
            <a:spLocks noGrp="1"/>
          </p:cNvSpPr>
          <p:nvPr>
            <p:ph idx="1"/>
          </p:nvPr>
        </p:nvSpPr>
        <p:spPr/>
        <p:txBody>
          <a:bodyPr/>
          <a:lstStyle/>
          <a:p>
            <a:pPr marL="0" indent="0">
              <a:buNone/>
            </a:pPr>
            <a:r>
              <a:rPr lang="en-US" sz="2800" b="1" dirty="0" smtClean="0"/>
              <a:t>Coach’s purpose:</a:t>
            </a:r>
          </a:p>
          <a:p>
            <a:pPr marL="0" indent="0">
              <a:buNone/>
            </a:pPr>
            <a:r>
              <a:rPr lang="en-US" dirty="0" smtClean="0"/>
              <a:t>“to affirm the coachee’s reflections or actions or to add information to deepen the coachee’s understanding of the topic being discussed in order to jointly develop new ideas and actions” </a:t>
            </a:r>
          </a:p>
          <a:p>
            <a:pPr marL="0" indent="0">
              <a:buNone/>
            </a:pPr>
            <a:endParaRPr lang="en-US" sz="500" dirty="0" smtClean="0"/>
          </a:p>
          <a:p>
            <a:pPr marL="0" indent="0" algn="just">
              <a:buNone/>
            </a:pPr>
            <a:r>
              <a:rPr lang="en-US" sz="1600" dirty="0" smtClean="0"/>
              <a:t>                                                                      (Rush &amp; Sheldon, 2011)</a:t>
            </a:r>
          </a:p>
          <a:p>
            <a:endParaRPr lang="en-US" dirty="0"/>
          </a:p>
        </p:txBody>
      </p:sp>
    </p:spTree>
    <p:extLst>
      <p:ext uri="{BB962C8B-B14F-4D97-AF65-F5344CB8AC3E}">
        <p14:creationId xmlns:p14="http://schemas.microsoft.com/office/powerpoint/2010/main" val="14137225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a:t>
            </a:r>
            <a:endParaRPr lang="en-US" b="1" dirty="0"/>
          </a:p>
        </p:txBody>
      </p:sp>
      <p:sp>
        <p:nvSpPr>
          <p:cNvPr id="3" name="Content Placeholder 2"/>
          <p:cNvSpPr>
            <a:spLocks noGrp="1"/>
          </p:cNvSpPr>
          <p:nvPr>
            <p:ph idx="1"/>
          </p:nvPr>
        </p:nvSpPr>
        <p:spPr/>
        <p:txBody>
          <a:bodyPr/>
          <a:lstStyle/>
          <a:p>
            <a:pPr marL="0" indent="0">
              <a:buNone/>
            </a:pPr>
            <a:r>
              <a:rPr lang="en-US" b="1" i="1" dirty="0" smtClean="0"/>
              <a:t>What the coach does:</a:t>
            </a:r>
          </a:p>
          <a:p>
            <a:r>
              <a:rPr lang="en-US" dirty="0" smtClean="0"/>
              <a:t>use noncommittal acknowledgement, when appropriate, to affirm what the coachee says or does</a:t>
            </a:r>
          </a:p>
          <a:p>
            <a:r>
              <a:rPr lang="en-US" dirty="0" smtClean="0"/>
              <a:t>provide positive feedback, when necessary</a:t>
            </a:r>
          </a:p>
          <a:p>
            <a:r>
              <a:rPr lang="en-US" dirty="0" smtClean="0"/>
              <a:t>share information to build on the coachee’s knowledge and skills </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844" y="914400"/>
            <a:ext cx="1662430" cy="1676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4872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a:t>
            </a:r>
            <a:endParaRPr lang="en-US" b="1" dirty="0"/>
          </a:p>
        </p:txBody>
      </p:sp>
      <p:sp>
        <p:nvSpPr>
          <p:cNvPr id="3" name="Content Placeholder 2"/>
          <p:cNvSpPr>
            <a:spLocks noGrp="1"/>
          </p:cNvSpPr>
          <p:nvPr>
            <p:ph idx="1"/>
          </p:nvPr>
        </p:nvSpPr>
        <p:spPr/>
        <p:txBody>
          <a:bodyPr/>
          <a:lstStyle/>
          <a:p>
            <a:pPr marL="0" indent="0">
              <a:buNone/>
            </a:pPr>
            <a:r>
              <a:rPr lang="en-US" b="1" dirty="0" smtClean="0"/>
              <a:t>TYPES of feedback:</a:t>
            </a:r>
          </a:p>
          <a:p>
            <a:r>
              <a:rPr lang="en-US" dirty="0" smtClean="0"/>
              <a:t>Informative*</a:t>
            </a:r>
          </a:p>
          <a:p>
            <a:r>
              <a:rPr lang="en-US" dirty="0" smtClean="0"/>
              <a:t>Affirmative*</a:t>
            </a:r>
          </a:p>
          <a:p>
            <a:r>
              <a:rPr lang="en-US" dirty="0" smtClean="0"/>
              <a:t>Evaluative</a:t>
            </a:r>
          </a:p>
          <a:p>
            <a:r>
              <a:rPr lang="en-US" dirty="0" smtClean="0"/>
              <a:t>Directive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2451202" cy="232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290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Informative Feedback</a:t>
            </a:r>
            <a:endParaRPr lang="en-US" b="1" dirty="0"/>
          </a:p>
        </p:txBody>
      </p:sp>
      <p:sp>
        <p:nvSpPr>
          <p:cNvPr id="3" name="Content Placeholder 2"/>
          <p:cNvSpPr>
            <a:spLocks noGrp="1"/>
          </p:cNvSpPr>
          <p:nvPr>
            <p:ph idx="1"/>
          </p:nvPr>
        </p:nvSpPr>
        <p:spPr/>
        <p:txBody>
          <a:bodyPr>
            <a:normAutofit lnSpcReduction="10000"/>
          </a:bodyPr>
          <a:lstStyle/>
          <a:p>
            <a:r>
              <a:rPr lang="en-US" dirty="0" smtClean="0"/>
              <a:t>This shares knowledge and information with the coachee that is directly related to an observation, action, reflection, or direct question from the coachee </a:t>
            </a:r>
          </a:p>
          <a:p>
            <a:r>
              <a:rPr lang="en-US" dirty="0" smtClean="0"/>
              <a:t>It could provide research-based practices related to the situation or ideas resulting from the coach’s expertise and experience</a:t>
            </a:r>
          </a:p>
          <a:p>
            <a:r>
              <a:rPr lang="en-US" dirty="0" smtClean="0"/>
              <a:t>The timing and delivery is important</a:t>
            </a:r>
          </a:p>
        </p:txBody>
      </p:sp>
    </p:spTree>
    <p:extLst>
      <p:ext uri="{BB962C8B-B14F-4D97-AF65-F5344CB8AC3E}">
        <p14:creationId xmlns:p14="http://schemas.microsoft.com/office/powerpoint/2010/main" val="214138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Affirmative Feedback</a:t>
            </a:r>
            <a:endParaRPr lang="en-US" b="1" dirty="0"/>
          </a:p>
        </p:txBody>
      </p:sp>
      <p:sp>
        <p:nvSpPr>
          <p:cNvPr id="3" name="Content Placeholder 2"/>
          <p:cNvSpPr>
            <a:spLocks noGrp="1"/>
          </p:cNvSpPr>
          <p:nvPr>
            <p:ph idx="1"/>
          </p:nvPr>
        </p:nvSpPr>
        <p:spPr/>
        <p:txBody>
          <a:bodyPr>
            <a:normAutofit lnSpcReduction="10000"/>
          </a:bodyPr>
          <a:lstStyle/>
          <a:p>
            <a:r>
              <a:rPr lang="en-US" dirty="0" smtClean="0"/>
              <a:t>This results from active listening and provides noncommittal acknowledgement to let the coachee know that he or she has been heard and understood</a:t>
            </a:r>
          </a:p>
          <a:p>
            <a:r>
              <a:rPr lang="en-US" dirty="0" smtClean="0"/>
              <a:t>This could neutrally share the coach’s perceptions or observations of others</a:t>
            </a:r>
          </a:p>
          <a:p>
            <a:r>
              <a:rPr lang="en-US" dirty="0" smtClean="0"/>
              <a:t>It does NOT agree, disagree, or make any type of judgment </a:t>
            </a:r>
            <a:endParaRPr lang="en-US" dirty="0"/>
          </a:p>
        </p:txBody>
      </p:sp>
    </p:spTree>
    <p:extLst>
      <p:ext uri="{BB962C8B-B14F-4D97-AF65-F5344CB8AC3E}">
        <p14:creationId xmlns:p14="http://schemas.microsoft.com/office/powerpoint/2010/main" val="32279122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Evaluative Feedback</a:t>
            </a:r>
            <a:endParaRPr lang="en-US" b="1" dirty="0"/>
          </a:p>
        </p:txBody>
      </p:sp>
      <p:sp>
        <p:nvSpPr>
          <p:cNvPr id="3" name="Content Placeholder 2"/>
          <p:cNvSpPr>
            <a:spLocks noGrp="1"/>
          </p:cNvSpPr>
          <p:nvPr>
            <p:ph idx="1"/>
          </p:nvPr>
        </p:nvSpPr>
        <p:spPr/>
        <p:txBody>
          <a:bodyPr/>
          <a:lstStyle/>
          <a:p>
            <a:r>
              <a:rPr lang="en-US" dirty="0" smtClean="0"/>
              <a:t>This provides a judgment of what has been observed or reported</a:t>
            </a:r>
          </a:p>
          <a:p>
            <a:pPr marL="68580" indent="0">
              <a:buNone/>
            </a:pPr>
            <a:endParaRPr lang="en-US" dirty="0" smtClean="0"/>
          </a:p>
          <a:p>
            <a:r>
              <a:rPr lang="en-US" dirty="0" smtClean="0"/>
              <a:t>It’s not wrong and shouldn’t be withheld and many </a:t>
            </a:r>
            <a:r>
              <a:rPr lang="en-US" dirty="0" err="1" smtClean="0"/>
              <a:t>coachees</a:t>
            </a:r>
            <a:r>
              <a:rPr lang="en-US" dirty="0" smtClean="0"/>
              <a:t> appreciate hearing the coach’s assessment; HOWEVER, when evaluative feedback is overused, it becomes meaningless</a:t>
            </a:r>
            <a:endParaRPr lang="en-US" dirty="0"/>
          </a:p>
        </p:txBody>
      </p:sp>
    </p:spTree>
    <p:extLst>
      <p:ext uri="{BB962C8B-B14F-4D97-AF65-F5344CB8AC3E}">
        <p14:creationId xmlns:p14="http://schemas.microsoft.com/office/powerpoint/2010/main" val="34184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Directive Feedback</a:t>
            </a:r>
            <a:endParaRPr lang="en-US" b="1" dirty="0"/>
          </a:p>
        </p:txBody>
      </p:sp>
      <p:sp>
        <p:nvSpPr>
          <p:cNvPr id="3" name="Content Placeholder 2"/>
          <p:cNvSpPr>
            <a:spLocks noGrp="1"/>
          </p:cNvSpPr>
          <p:nvPr>
            <p:ph idx="1"/>
          </p:nvPr>
        </p:nvSpPr>
        <p:spPr>
          <a:xfrm>
            <a:off x="1043492" y="2323652"/>
            <a:ext cx="7338508" cy="3772348"/>
          </a:xfrm>
        </p:spPr>
        <p:txBody>
          <a:bodyPr>
            <a:noAutofit/>
          </a:bodyPr>
          <a:lstStyle/>
          <a:p>
            <a:r>
              <a:rPr lang="en-US" dirty="0" smtClean="0"/>
              <a:t>This involves telling the coachee what to do</a:t>
            </a:r>
          </a:p>
          <a:p>
            <a:r>
              <a:rPr lang="en-US" dirty="0" smtClean="0"/>
              <a:t>It is generally inconsistent with coaching practices because it does not build the coachee’s capacity</a:t>
            </a:r>
          </a:p>
          <a:p>
            <a:r>
              <a:rPr lang="en-US" dirty="0" smtClean="0"/>
              <a:t>Should be used only when a clear and present danger exists and there is no time to engage the coachee in a coaching conversation </a:t>
            </a:r>
          </a:p>
          <a:p>
            <a:r>
              <a:rPr lang="en-US" dirty="0" smtClean="0"/>
              <a:t>It is different than direct instruction</a:t>
            </a:r>
            <a:endParaRPr lang="en-US" dirty="0"/>
          </a:p>
        </p:txBody>
      </p:sp>
    </p:spTree>
    <p:extLst>
      <p:ext uri="{BB962C8B-B14F-4D97-AF65-F5344CB8AC3E}">
        <p14:creationId xmlns:p14="http://schemas.microsoft.com/office/powerpoint/2010/main" val="23159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How Do We Build a Community of Practice?</a:t>
            </a:r>
            <a:endParaRPr lang="en-US" b="1" dirty="0"/>
          </a:p>
        </p:txBody>
      </p:sp>
      <p:sp>
        <p:nvSpPr>
          <p:cNvPr id="3" name="Content Placeholder 2"/>
          <p:cNvSpPr>
            <a:spLocks noGrp="1"/>
          </p:cNvSpPr>
          <p:nvPr>
            <p:ph idx="1"/>
          </p:nvPr>
        </p:nvSpPr>
        <p:spPr>
          <a:xfrm>
            <a:off x="1043492" y="2323652"/>
            <a:ext cx="6777317" cy="3848548"/>
          </a:xfrm>
        </p:spPr>
        <p:txBody>
          <a:bodyPr>
            <a:normAutofit/>
          </a:bodyPr>
          <a:lstStyle/>
          <a:p>
            <a:r>
              <a:rPr lang="en-US" smtClean="0"/>
              <a:t>Mentoring </a:t>
            </a:r>
            <a:endParaRPr lang="en-US" dirty="0" smtClean="0"/>
          </a:p>
          <a:p>
            <a:r>
              <a:rPr lang="en-US" dirty="0" smtClean="0"/>
              <a:t>Read </a:t>
            </a:r>
            <a:r>
              <a:rPr lang="en-US" dirty="0"/>
              <a:t>coaching handbook</a:t>
            </a:r>
          </a:p>
          <a:p>
            <a:r>
              <a:rPr lang="en-US" dirty="0" smtClean="0"/>
              <a:t>Start or join a community meeting</a:t>
            </a:r>
          </a:p>
          <a:p>
            <a:r>
              <a:rPr lang="en-US" dirty="0" smtClean="0"/>
              <a:t>Brown Bag lunches</a:t>
            </a:r>
          </a:p>
          <a:p>
            <a:r>
              <a:rPr lang="en-US" dirty="0" smtClean="0"/>
              <a:t>Try a joint plan </a:t>
            </a:r>
            <a:endParaRPr lang="en-US" sz="1200" dirty="0" smtClean="0"/>
          </a:p>
          <a:p>
            <a:r>
              <a:rPr lang="en-US" dirty="0" smtClean="0"/>
              <a:t>Book Study</a:t>
            </a:r>
          </a:p>
          <a:p>
            <a:r>
              <a:rPr lang="en-US" dirty="0" smtClean="0"/>
              <a:t>Other?</a:t>
            </a:r>
          </a:p>
          <a:p>
            <a:pPr marL="0" indent="0">
              <a:buNone/>
            </a:pP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191000"/>
            <a:ext cx="2665116" cy="213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415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Coaching</a:t>
            </a:r>
            <a:endParaRPr lang="en-US" b="1" dirty="0"/>
          </a:p>
        </p:txBody>
      </p:sp>
      <p:sp>
        <p:nvSpPr>
          <p:cNvPr id="3" name="Content Placeholder 2"/>
          <p:cNvSpPr>
            <a:spLocks noGrp="1"/>
          </p:cNvSpPr>
          <p:nvPr>
            <p:ph idx="1"/>
          </p:nvPr>
        </p:nvSpPr>
        <p:spPr/>
        <p:txBody>
          <a:bodyPr/>
          <a:lstStyle/>
          <a:p>
            <a:pPr marL="68580" indent="0">
              <a:buNone/>
            </a:pPr>
            <a:r>
              <a:rPr lang="en-US" dirty="0" smtClean="0"/>
              <a:t>An </a:t>
            </a:r>
            <a:r>
              <a:rPr lang="en-US" b="1" dirty="0" smtClean="0">
                <a:solidFill>
                  <a:schemeClr val="bg2">
                    <a:lumMod val="50000"/>
                  </a:schemeClr>
                </a:solidFill>
              </a:rPr>
              <a:t>adult learning strategy </a:t>
            </a:r>
            <a:r>
              <a:rPr lang="en-US" dirty="0" smtClean="0"/>
              <a:t>in which the coach promotes the learner’s (</a:t>
            </a:r>
            <a:r>
              <a:rPr lang="en-US" dirty="0" err="1" smtClean="0"/>
              <a:t>coachee’s</a:t>
            </a:r>
            <a:r>
              <a:rPr lang="en-US" dirty="0" smtClean="0"/>
              <a:t>) ability to </a:t>
            </a:r>
            <a:r>
              <a:rPr lang="en-US" b="1" dirty="0" smtClean="0">
                <a:solidFill>
                  <a:schemeClr val="bg2">
                    <a:lumMod val="50000"/>
                  </a:schemeClr>
                </a:solidFill>
              </a:rPr>
              <a:t>reflect</a:t>
            </a:r>
            <a:r>
              <a:rPr lang="en-US" dirty="0" smtClean="0"/>
              <a:t> on his or her own actions as a means to determine the effectiveness of an action or practice and </a:t>
            </a:r>
            <a:r>
              <a:rPr lang="en-US" b="1" dirty="0" smtClean="0">
                <a:solidFill>
                  <a:schemeClr val="bg2">
                    <a:lumMod val="50000"/>
                  </a:schemeClr>
                </a:solidFill>
              </a:rPr>
              <a:t>develop a plan for refinement and use </a:t>
            </a:r>
            <a:r>
              <a:rPr lang="en-US" dirty="0" smtClean="0"/>
              <a:t>of the action in immediate and future  situations.</a:t>
            </a:r>
            <a:endParaRPr lang="en-US" dirty="0"/>
          </a:p>
        </p:txBody>
      </p:sp>
    </p:spTree>
    <p:extLst>
      <p:ext uri="{BB962C8B-B14F-4D97-AF65-F5344CB8AC3E}">
        <p14:creationId xmlns:p14="http://schemas.microsoft.com/office/powerpoint/2010/main" val="241011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 other words…</a:t>
            </a:r>
            <a:endParaRPr lang="en-US" b="1" dirty="0"/>
          </a:p>
        </p:txBody>
      </p:sp>
      <p:sp>
        <p:nvSpPr>
          <p:cNvPr id="5" name="Content Placeholder 4"/>
          <p:cNvSpPr>
            <a:spLocks noGrp="1"/>
          </p:cNvSpPr>
          <p:nvPr>
            <p:ph idx="1"/>
          </p:nvPr>
        </p:nvSpPr>
        <p:spPr>
          <a:xfrm>
            <a:off x="1219200" y="2362200"/>
            <a:ext cx="6705600" cy="3763963"/>
          </a:xfrm>
        </p:spPr>
        <p:txBody>
          <a:bodyPr/>
          <a:lstStyle/>
          <a:p>
            <a:pPr marL="0" indent="0">
              <a:buNone/>
            </a:pPr>
            <a:r>
              <a:rPr lang="en-US" dirty="0" smtClean="0"/>
              <a:t>Coaching is a relationship-based process that is used to improve existing skills, develop new skills, and build the </a:t>
            </a:r>
            <a:r>
              <a:rPr lang="en-US" b="1" u="sng" dirty="0" smtClean="0">
                <a:solidFill>
                  <a:schemeClr val="bg2">
                    <a:lumMod val="50000"/>
                  </a:schemeClr>
                </a:solidFill>
              </a:rPr>
              <a:t>competence</a:t>
            </a:r>
            <a:r>
              <a:rPr lang="en-US" dirty="0" smtClean="0"/>
              <a:t> and </a:t>
            </a:r>
            <a:r>
              <a:rPr lang="en-US" b="1" u="sng" dirty="0" smtClean="0">
                <a:solidFill>
                  <a:schemeClr val="bg2">
                    <a:lumMod val="50000"/>
                  </a:schemeClr>
                </a:solidFill>
              </a:rPr>
              <a:t>confidence</a:t>
            </a:r>
            <a:r>
              <a:rPr lang="en-US" dirty="0" smtClean="0">
                <a:solidFill>
                  <a:schemeClr val="tx2">
                    <a:lumMod val="60000"/>
                    <a:lumOff val="40000"/>
                  </a:schemeClr>
                </a:solidFill>
              </a:rPr>
              <a:t> </a:t>
            </a:r>
            <a:r>
              <a:rPr lang="en-US" dirty="0" smtClean="0"/>
              <a:t>of the family to achieve desired or intended outcomes. </a:t>
            </a:r>
            <a:endParaRPr lang="en-US" dirty="0"/>
          </a:p>
        </p:txBody>
      </p:sp>
    </p:spTree>
    <p:extLst>
      <p:ext uri="{BB962C8B-B14F-4D97-AF65-F5344CB8AC3E}">
        <p14:creationId xmlns:p14="http://schemas.microsoft.com/office/powerpoint/2010/main" val="2913840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Principles of Adult Learning Styles</a:t>
            </a:r>
            <a:endParaRPr lang="en-US" b="1" dirty="0"/>
          </a:p>
        </p:txBody>
      </p:sp>
      <p:sp>
        <p:nvSpPr>
          <p:cNvPr id="3" name="Content Placeholder 2"/>
          <p:cNvSpPr>
            <a:spLocks noGrp="1"/>
          </p:cNvSpPr>
          <p:nvPr>
            <p:ph idx="1"/>
          </p:nvPr>
        </p:nvSpPr>
        <p:spPr/>
        <p:txBody>
          <a:bodyPr>
            <a:normAutofit/>
          </a:bodyPr>
          <a:lstStyle/>
          <a:p>
            <a:r>
              <a:rPr lang="en-US" dirty="0" smtClean="0"/>
              <a:t>Voluntary participation </a:t>
            </a:r>
          </a:p>
          <a:p>
            <a:r>
              <a:rPr lang="en-US" dirty="0" smtClean="0"/>
              <a:t>Reciprocal respect</a:t>
            </a:r>
          </a:p>
          <a:p>
            <a:r>
              <a:rPr lang="en-US" dirty="0" smtClean="0"/>
              <a:t>Collaborative exchange </a:t>
            </a:r>
          </a:p>
          <a:p>
            <a:r>
              <a:rPr lang="en-US" dirty="0" smtClean="0"/>
              <a:t>Praxis</a:t>
            </a:r>
          </a:p>
          <a:p>
            <a:r>
              <a:rPr lang="en-US" dirty="0" smtClean="0"/>
              <a:t>Critical Reflection </a:t>
            </a:r>
          </a:p>
          <a:p>
            <a:r>
              <a:rPr lang="en-US" dirty="0" smtClean="0"/>
              <a:t>Self Direction</a:t>
            </a:r>
          </a:p>
          <a:p>
            <a:endParaRPr lang="en-US" dirty="0"/>
          </a:p>
          <a:p>
            <a:pPr marL="0" indent="0" algn="r">
              <a:buNone/>
            </a:pP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571" y="3810000"/>
            <a:ext cx="22098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712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the purpose of coaching in Early Intervention?</a:t>
            </a:r>
            <a:endParaRPr lang="en-US" b="1" dirty="0"/>
          </a:p>
        </p:txBody>
      </p:sp>
      <p:sp>
        <p:nvSpPr>
          <p:cNvPr id="3" name="Content Placeholder 2"/>
          <p:cNvSpPr>
            <a:spLocks noGrp="1"/>
          </p:cNvSpPr>
          <p:nvPr>
            <p:ph idx="1"/>
          </p:nvPr>
        </p:nvSpPr>
        <p:spPr>
          <a:xfrm>
            <a:off x="457200" y="2514600"/>
            <a:ext cx="8229600" cy="3505200"/>
          </a:xfrm>
        </p:spPr>
        <p:txBody>
          <a:bodyPr/>
          <a:lstStyle/>
          <a:p>
            <a:pPr marL="514350" indent="-514350"/>
            <a:r>
              <a:rPr lang="en-US" dirty="0" smtClean="0"/>
              <a:t>Improve existing knowledge and practices within each family</a:t>
            </a:r>
          </a:p>
          <a:p>
            <a:pPr marL="514350" indent="-514350"/>
            <a:r>
              <a:rPr lang="en-US" dirty="0" smtClean="0"/>
              <a:t>Help the family develop new skills</a:t>
            </a:r>
          </a:p>
          <a:p>
            <a:pPr marL="514350" indent="-514350"/>
            <a:r>
              <a:rPr lang="en-US" dirty="0" smtClean="0"/>
              <a:t>Promote continuous self-assessment and learning on the part of the family.</a:t>
            </a:r>
          </a:p>
          <a:p>
            <a:pPr marL="0" indent="0" algn="ctr">
              <a:buNone/>
            </a:pPr>
            <a:endParaRPr lang="en-US" b="1" dirty="0" smtClean="0"/>
          </a:p>
          <a:p>
            <a:pPr marL="0" indent="0" algn="ctr">
              <a:buNone/>
            </a:pPr>
            <a:r>
              <a:rPr lang="en-US" b="1" dirty="0" smtClean="0"/>
              <a:t>COMPETENCE &amp; CONFIDENCE </a:t>
            </a:r>
            <a:endParaRPr lang="en-US" b="1" dirty="0"/>
          </a:p>
        </p:txBody>
      </p:sp>
    </p:spTree>
    <p:extLst>
      <p:ext uri="{BB962C8B-B14F-4D97-AF65-F5344CB8AC3E}">
        <p14:creationId xmlns:p14="http://schemas.microsoft.com/office/powerpoint/2010/main" val="13198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it is? What it is not?</a:t>
            </a:r>
            <a:endParaRPr lang="en-US" b="1" dirty="0"/>
          </a:p>
        </p:txBody>
      </p:sp>
      <p:sp>
        <p:nvSpPr>
          <p:cNvPr id="3" name="Text Placeholder 2"/>
          <p:cNvSpPr>
            <a:spLocks noGrp="1"/>
          </p:cNvSpPr>
          <p:nvPr>
            <p:ph type="body" idx="1"/>
          </p:nvPr>
        </p:nvSpPr>
        <p:spPr/>
        <p:txBody>
          <a:bodyPr>
            <a:normAutofit fontScale="85000" lnSpcReduction="20000"/>
          </a:bodyPr>
          <a:lstStyle/>
          <a:p>
            <a:r>
              <a:rPr lang="en-US" sz="2800" b="0" dirty="0" smtClean="0">
                <a:solidFill>
                  <a:schemeClr val="tx1"/>
                </a:solidFill>
              </a:rPr>
              <a:t>Coaching is….	</a:t>
            </a:r>
            <a:r>
              <a:rPr lang="en-US" b="0" dirty="0" smtClean="0">
                <a:solidFill>
                  <a:schemeClr val="tx1"/>
                </a:solidFill>
              </a:rPr>
              <a:t>		</a:t>
            </a:r>
            <a:endParaRPr lang="en-US" b="0" dirty="0">
              <a:solidFill>
                <a:schemeClr val="tx1"/>
              </a:solidFill>
            </a:endParaRPr>
          </a:p>
        </p:txBody>
      </p:sp>
      <p:sp>
        <p:nvSpPr>
          <p:cNvPr id="4" name="Content Placeholder 3"/>
          <p:cNvSpPr>
            <a:spLocks noGrp="1"/>
          </p:cNvSpPr>
          <p:nvPr>
            <p:ph sz="half" idx="2"/>
          </p:nvPr>
        </p:nvSpPr>
        <p:spPr>
          <a:xfrm>
            <a:off x="762000" y="2974694"/>
            <a:ext cx="3886200" cy="2835797"/>
          </a:xfrm>
        </p:spPr>
        <p:txBody>
          <a:bodyPr>
            <a:normAutofit fontScale="92500"/>
          </a:bodyPr>
          <a:lstStyle/>
          <a:p>
            <a:r>
              <a:rPr lang="en-US" dirty="0" smtClean="0"/>
              <a:t>Interaction style</a:t>
            </a:r>
          </a:p>
          <a:p>
            <a:r>
              <a:rPr lang="en-US" dirty="0" smtClean="0"/>
              <a:t>Reflective</a:t>
            </a:r>
          </a:p>
          <a:p>
            <a:r>
              <a:rPr lang="en-US" dirty="0" smtClean="0"/>
              <a:t>Parent empowerment</a:t>
            </a:r>
          </a:p>
          <a:p>
            <a:r>
              <a:rPr lang="en-US" dirty="0" smtClean="0"/>
              <a:t>Involve family &amp; provider</a:t>
            </a:r>
          </a:p>
          <a:p>
            <a:r>
              <a:rPr lang="en-US" sz="2200" dirty="0" smtClean="0"/>
              <a:t>Confidence &amp; Competence</a:t>
            </a:r>
          </a:p>
          <a:p>
            <a:pPr marL="68580" indent="0">
              <a:buNone/>
            </a:pPr>
            <a:r>
              <a:rPr lang="en-US" dirty="0" smtClean="0"/>
              <a:t>		</a:t>
            </a:r>
            <a:endParaRPr lang="en-US" dirty="0"/>
          </a:p>
        </p:txBody>
      </p:sp>
      <p:sp>
        <p:nvSpPr>
          <p:cNvPr id="5" name="Text Placeholder 4"/>
          <p:cNvSpPr>
            <a:spLocks noGrp="1"/>
          </p:cNvSpPr>
          <p:nvPr>
            <p:ph type="body" sz="quarter" idx="3"/>
          </p:nvPr>
        </p:nvSpPr>
        <p:spPr>
          <a:xfrm>
            <a:off x="5011837" y="2316010"/>
            <a:ext cx="3055717" cy="427190"/>
          </a:xfrm>
        </p:spPr>
        <p:txBody>
          <a:bodyPr>
            <a:normAutofit lnSpcReduction="10000"/>
          </a:bodyPr>
          <a:lstStyle/>
          <a:p>
            <a:r>
              <a:rPr lang="en-US" b="0" dirty="0" smtClean="0">
                <a:solidFill>
                  <a:schemeClr val="tx1"/>
                </a:solidFill>
              </a:rPr>
              <a:t>Coaching is not.…</a:t>
            </a:r>
            <a:endParaRPr lang="en-US" b="0" dirty="0">
              <a:solidFill>
                <a:schemeClr val="tx1"/>
              </a:solidFill>
            </a:endParaRPr>
          </a:p>
        </p:txBody>
      </p:sp>
      <p:sp>
        <p:nvSpPr>
          <p:cNvPr id="6" name="Content Placeholder 5"/>
          <p:cNvSpPr>
            <a:spLocks noGrp="1"/>
          </p:cNvSpPr>
          <p:nvPr>
            <p:ph sz="quarter" idx="4"/>
          </p:nvPr>
        </p:nvSpPr>
        <p:spPr>
          <a:xfrm>
            <a:off x="4645152" y="2974694"/>
            <a:ext cx="3965448" cy="2835797"/>
          </a:xfrm>
        </p:spPr>
        <p:txBody>
          <a:bodyPr>
            <a:normAutofit/>
          </a:bodyPr>
          <a:lstStyle/>
          <a:p>
            <a:r>
              <a:rPr lang="en-US" sz="2200" dirty="0" smtClean="0"/>
              <a:t>Delivery method   </a:t>
            </a:r>
          </a:p>
          <a:p>
            <a:r>
              <a:rPr lang="en-US" sz="2200" dirty="0" smtClean="0"/>
              <a:t>Provider </a:t>
            </a:r>
            <a:r>
              <a:rPr lang="en-US" sz="2200" dirty="0"/>
              <a:t>hands-off  </a:t>
            </a:r>
            <a:endParaRPr lang="en-US" sz="2200" dirty="0" smtClean="0"/>
          </a:p>
          <a:p>
            <a:r>
              <a:rPr lang="en-US" sz="2200" dirty="0" smtClean="0"/>
              <a:t>Directive   </a:t>
            </a:r>
          </a:p>
          <a:p>
            <a:r>
              <a:rPr lang="en-US" sz="2200" dirty="0" smtClean="0"/>
              <a:t>Starting </a:t>
            </a:r>
            <a:r>
              <a:rPr lang="en-US" sz="2200" dirty="0"/>
              <a:t>over                        </a:t>
            </a:r>
            <a:endParaRPr lang="en-US" sz="2200" dirty="0" smtClean="0"/>
          </a:p>
          <a:p>
            <a:r>
              <a:rPr lang="en-US" sz="2200" dirty="0" smtClean="0"/>
              <a:t>“</a:t>
            </a:r>
            <a:r>
              <a:rPr lang="en-US" sz="2200" dirty="0"/>
              <a:t>Let me solve this </a:t>
            </a:r>
            <a:r>
              <a:rPr lang="en-US" sz="2200" dirty="0" smtClean="0"/>
              <a:t>problem </a:t>
            </a:r>
            <a:r>
              <a:rPr lang="en-US" sz="2200" dirty="0"/>
              <a:t>for you”       </a:t>
            </a:r>
          </a:p>
        </p:txBody>
      </p:sp>
    </p:spTree>
    <p:extLst>
      <p:ext uri="{BB962C8B-B14F-4D97-AF65-F5344CB8AC3E}">
        <p14:creationId xmlns:p14="http://schemas.microsoft.com/office/powerpoint/2010/main" val="3994794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6056</TotalTime>
  <Words>5446</Words>
  <Application>Microsoft Office PowerPoint</Application>
  <PresentationFormat>On-screen Show (4:3)</PresentationFormat>
  <Paragraphs>653</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Austin</vt:lpstr>
      <vt:lpstr>Muff Perry        ITC Harrisonburg Rockingham  Jessica Norton         First Words, Inc.  Molly Zarski         Albemarle Therapy Center  Stacie Jackson         ITC Staunton-Waynesboro </vt:lpstr>
      <vt:lpstr>Coaching in Virginia</vt:lpstr>
      <vt:lpstr>Objectives</vt:lpstr>
      <vt:lpstr>What is coaching?</vt:lpstr>
      <vt:lpstr>Coaching</vt:lpstr>
      <vt:lpstr>In other words…</vt:lpstr>
      <vt:lpstr>6 Principles of Adult Learning Styles</vt:lpstr>
      <vt:lpstr>What is the purpose of coaching in Early Intervention?</vt:lpstr>
      <vt:lpstr>What it is? What it is not?</vt:lpstr>
      <vt:lpstr>Natural Learning Environments</vt:lpstr>
      <vt:lpstr>In summary….</vt:lpstr>
      <vt:lpstr>Coaching Characteristics: What does a session look like?</vt:lpstr>
      <vt:lpstr>Joint Planning</vt:lpstr>
      <vt:lpstr>Joint Planning Beginning of the Conversation</vt:lpstr>
      <vt:lpstr>   Joint Planning: Conclusion of the Conversation</vt:lpstr>
      <vt:lpstr>   Joint Plan:  Now what?? </vt:lpstr>
      <vt:lpstr>Joint Plan</vt:lpstr>
      <vt:lpstr>Joint Plan: When you return</vt:lpstr>
      <vt:lpstr>Observation </vt:lpstr>
      <vt:lpstr>Modeling </vt:lpstr>
      <vt:lpstr>Modeling</vt:lpstr>
      <vt:lpstr>Action</vt:lpstr>
      <vt:lpstr>Reflection</vt:lpstr>
      <vt:lpstr>Reflection</vt:lpstr>
      <vt:lpstr>Reflection</vt:lpstr>
      <vt:lpstr>Reflection</vt:lpstr>
      <vt:lpstr>Reflection</vt:lpstr>
      <vt:lpstr>Reflective Questioning</vt:lpstr>
      <vt:lpstr>Reflective Questioning</vt:lpstr>
      <vt:lpstr>Awareness Questions</vt:lpstr>
      <vt:lpstr>Analysis Questions</vt:lpstr>
      <vt:lpstr>Alternatives Questions</vt:lpstr>
      <vt:lpstr>Action Questions</vt:lpstr>
      <vt:lpstr>Reflective Questioning</vt:lpstr>
      <vt:lpstr>Reflective Questioning</vt:lpstr>
      <vt:lpstr>“Friend” Scenario</vt:lpstr>
      <vt:lpstr>Non-Sleeping Toddlers</vt:lpstr>
      <vt:lpstr>Unhappy Wake-Up</vt:lpstr>
      <vt:lpstr>Reflection</vt:lpstr>
      <vt:lpstr>Feedback</vt:lpstr>
      <vt:lpstr>Feedback</vt:lpstr>
      <vt:lpstr>Feedback</vt:lpstr>
      <vt:lpstr>Feedback</vt:lpstr>
      <vt:lpstr>Informative Feedback</vt:lpstr>
      <vt:lpstr>Affirmative Feedback</vt:lpstr>
      <vt:lpstr>Evaluative Feedback</vt:lpstr>
      <vt:lpstr>Directive Feedback</vt:lpstr>
      <vt:lpstr>How Do We Build a Community of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C. Jackson</dc:creator>
  <cp:lastModifiedBy>Dana C</cp:lastModifiedBy>
  <cp:revision>106</cp:revision>
  <dcterms:created xsi:type="dcterms:W3CDTF">2014-05-11T12:30:36Z</dcterms:created>
  <dcterms:modified xsi:type="dcterms:W3CDTF">2015-05-06T17:34:22Z</dcterms:modified>
</cp:coreProperties>
</file>