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5" r:id="rId2"/>
    <p:sldId id="257" r:id="rId3"/>
    <p:sldId id="258" r:id="rId4"/>
    <p:sldId id="259" r:id="rId5"/>
    <p:sldId id="297" r:id="rId6"/>
    <p:sldId id="298" r:id="rId7"/>
    <p:sldId id="261" r:id="rId8"/>
    <p:sldId id="262" r:id="rId9"/>
    <p:sldId id="300" r:id="rId10"/>
    <p:sldId id="263" r:id="rId11"/>
    <p:sldId id="299" r:id="rId12"/>
    <p:sldId id="30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74" autoAdjust="0"/>
  </p:normalViewPr>
  <p:slideViewPr>
    <p:cSldViewPr>
      <p:cViewPr>
        <p:scale>
          <a:sx n="80" d="100"/>
          <a:sy n="80" d="100"/>
        </p:scale>
        <p:origin x="-16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68A9DA-8F2E-49BD-A88F-4536CBDE4CFA}" type="datetimeFigureOut">
              <a:rPr lang="en-US" smtClean="0"/>
              <a:pPr/>
              <a:t>10/23/2014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017AD2-AD00-4FF1-9D58-E55F8CE94F75}" type="slidenum">
              <a:rPr lang="en-US" smtClean="0"/>
              <a:pPr/>
              <a:t>‹#›</a:t>
            </a:fld>
            <a:endParaRPr lang="en-US"/>
          </a:p>
        </p:txBody>
      </p:sp>
    </p:spTree>
    <p:extLst>
      <p:ext uri="{BB962C8B-B14F-4D97-AF65-F5344CB8AC3E}">
        <p14:creationId xmlns:p14="http://schemas.microsoft.com/office/powerpoint/2010/main" val="2955378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purpose of the QMR is to assure quality and appropriateness of services, assure that services were billed correctly, and to identify the need for technical assistance and/or additional review.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CMS requires QMR</a:t>
            </a:r>
            <a:r>
              <a:rPr lang="en-US" baseline="0" dirty="0" smtClean="0"/>
              <a:t> for services reimbursed by Medicaid</a:t>
            </a:r>
            <a:endParaRPr lang="en-US" dirty="0" smtClean="0"/>
          </a:p>
          <a:p>
            <a:pPr>
              <a:buFont typeface="Arial" pitchFamily="34" charset="0"/>
              <a:buChar char="•"/>
            </a:pPr>
            <a:r>
              <a:rPr lang="en-US" dirty="0" smtClean="0"/>
              <a:t>DBHDS acts as an agent</a:t>
            </a:r>
            <a:r>
              <a:rPr lang="en-US" baseline="0" dirty="0" smtClean="0"/>
              <a:t> of DMAS because of our understanding of both the Part C and Medicaid requirements.  DBHDS responsibility for the QMRs was a key requirement as part of the d</a:t>
            </a:r>
            <a:r>
              <a:rPr lang="en-US" dirty="0" smtClean="0"/>
              <a:t>evelopment of Medicaid EI Services Program</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The reviews</a:t>
            </a:r>
            <a:r>
              <a:rPr lang="en-US" baseline="0" dirty="0" smtClean="0"/>
              <a:t> are intended to a</a:t>
            </a:r>
            <a:r>
              <a:rPr lang="en-US" dirty="0" smtClean="0"/>
              <a:t>ssure quality, appropriateness of services, assure requirements are met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5017AD2-AD00-4FF1-9D58-E55F8CE94F75}" type="slidenum">
              <a:rPr lang="en-US" smtClean="0"/>
              <a:pPr/>
              <a:t>2</a:t>
            </a:fld>
            <a:endParaRPr lang="en-US"/>
          </a:p>
        </p:txBody>
      </p:sp>
    </p:spTree>
    <p:extLst>
      <p:ext uri="{BB962C8B-B14F-4D97-AF65-F5344CB8AC3E}">
        <p14:creationId xmlns:p14="http://schemas.microsoft.com/office/powerpoint/2010/main" val="1743029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itchFamily="34" charset="0"/>
              <a:buChar char="•"/>
            </a:pPr>
            <a:r>
              <a:rPr lang="en-US" dirty="0" smtClean="0"/>
              <a:t>The reviews are conducted by the DBHDS Infant &amp; Toddler Connection Monitoring team plus the TA Consultant assigned to the local system</a:t>
            </a:r>
          </a:p>
          <a:p>
            <a:pPr lvl="0">
              <a:buFont typeface="Arial" pitchFamily="34" charset="0"/>
              <a:buChar char="•"/>
            </a:pPr>
            <a:r>
              <a:rPr lang="en-US" dirty="0" smtClean="0"/>
              <a:t>By</a:t>
            </a:r>
            <a:r>
              <a:rPr lang="en-US" baseline="0" dirty="0" smtClean="0"/>
              <a:t> June 2015, reviews will have been completed for all 40 systems.  Three were pilots and one system had a review by the DMAS unit (before agency responsibilities were clearly delineated for the reviews.</a:t>
            </a:r>
            <a:endParaRPr lang="en-US" dirty="0" smtClean="0"/>
          </a:p>
          <a:p>
            <a:endParaRPr lang="en-US" dirty="0"/>
          </a:p>
        </p:txBody>
      </p:sp>
      <p:sp>
        <p:nvSpPr>
          <p:cNvPr id="4" name="Slide Number Placeholder 3"/>
          <p:cNvSpPr>
            <a:spLocks noGrp="1"/>
          </p:cNvSpPr>
          <p:nvPr>
            <p:ph type="sldNum" sz="quarter" idx="10"/>
          </p:nvPr>
        </p:nvSpPr>
        <p:spPr/>
        <p:txBody>
          <a:bodyPr/>
          <a:lstStyle/>
          <a:p>
            <a:fld id="{C5017AD2-AD00-4FF1-9D58-E55F8CE94F75}" type="slidenum">
              <a:rPr lang="en-US" smtClean="0"/>
              <a:pPr/>
              <a:t>3</a:t>
            </a:fld>
            <a:endParaRPr lang="en-US"/>
          </a:p>
        </p:txBody>
      </p:sp>
    </p:spTree>
    <p:extLst>
      <p:ext uri="{BB962C8B-B14F-4D97-AF65-F5344CB8AC3E}">
        <p14:creationId xmlns:p14="http://schemas.microsoft.com/office/powerpoint/2010/main" val="14715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Less frequent – more records - Because DMAS implemented CMS guideline</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Desk</a:t>
            </a:r>
            <a:r>
              <a:rPr lang="en-US" baseline="0" dirty="0" smtClean="0"/>
              <a:t> reviews</a:t>
            </a:r>
            <a:r>
              <a:rPr lang="en-US" dirty="0" smtClean="0"/>
              <a:t>– necessary to accomplish the reviews efficiently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DMAS changed</a:t>
            </a:r>
            <a:r>
              <a:rPr lang="en-US" baseline="0" dirty="0" smtClean="0"/>
              <a:t> allowable notification time</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 order to accomplish review of increased number of records and because records may not reflect current practice, narrowed focus to accomplish DMAS requirements</a:t>
            </a:r>
            <a:endParaRPr lang="en-US" dirty="0" smtClean="0"/>
          </a:p>
          <a:p>
            <a:pPr marL="171450" indent="-171450">
              <a:buFont typeface="Arial" panose="020B0604020202020204" pitchFamily="34" charset="0"/>
              <a:buChar char="•"/>
            </a:pPr>
            <a:r>
              <a:rPr lang="en-US" dirty="0" smtClean="0"/>
              <a:t>Don’t include</a:t>
            </a:r>
            <a:r>
              <a:rPr lang="en-US" baseline="0" dirty="0" smtClean="0"/>
              <a:t> requirement for Improvement Plan based on QMR report because the records are at least 6-12 months old.  Concerns trigger review of more current records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Further review may include more in-depth review based on questions raised through the review (for example appropriate use of PS)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CMS</a:t>
            </a:r>
            <a:r>
              <a:rPr lang="en-US" baseline="0" dirty="0" smtClean="0"/>
              <a:t> requires immediate payback for any claims identified as retractions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LSM</a:t>
            </a:r>
            <a:r>
              <a:rPr lang="en-US" baseline="0" dirty="0" smtClean="0"/>
              <a:t> is expected to communicate directly with providers/agencies; individual letters are sent to billing agencies/providers to provide direct link with Part C office</a:t>
            </a:r>
            <a:endParaRPr lang="en-US" dirty="0" smtClean="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5017AD2-AD00-4FF1-9D58-E55F8CE94F75}" type="slidenum">
              <a:rPr lang="en-US" smtClean="0"/>
              <a:pPr/>
              <a:t>4</a:t>
            </a:fld>
            <a:endParaRPr lang="en-US"/>
          </a:p>
        </p:txBody>
      </p:sp>
    </p:spTree>
    <p:extLst>
      <p:ext uri="{BB962C8B-B14F-4D97-AF65-F5344CB8AC3E}">
        <p14:creationId xmlns:p14="http://schemas.microsoft.com/office/powerpoint/2010/main" val="3469378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DMAS identifies the systems to be reviewed, number of records and which records to be reviewed</a:t>
            </a:r>
          </a:p>
          <a:p>
            <a:pPr>
              <a:buFont typeface="Arial" pitchFamily="34" charset="0"/>
              <a:buChar char="•"/>
            </a:pPr>
            <a:r>
              <a:rPr lang="en-US" baseline="0" dirty="0" smtClean="0"/>
              <a:t>DBHDS notifies the local system of records to be reviewed and what documentation is required (30 days prior to review) </a:t>
            </a:r>
          </a:p>
          <a:p>
            <a:pPr>
              <a:buFont typeface="Arial" pitchFamily="34" charset="0"/>
              <a:buChar char="•"/>
            </a:pPr>
            <a:r>
              <a:rPr lang="en-US" baseline="0" dirty="0" smtClean="0"/>
              <a:t>LSM sends records to DBHDS and identifies families for ODU family interview</a:t>
            </a:r>
          </a:p>
          <a:p>
            <a:pPr>
              <a:buFont typeface="Arial" pitchFamily="34" charset="0"/>
              <a:buChar char="•"/>
            </a:pPr>
            <a:r>
              <a:rPr lang="en-US" baseline="0" dirty="0" smtClean="0"/>
              <a:t>DBHDS Monitoring and TA Consultant conduct the Record Review</a:t>
            </a:r>
          </a:p>
          <a:p>
            <a:pPr>
              <a:buFont typeface="Arial" pitchFamily="34" charset="0"/>
              <a:buChar char="•"/>
            </a:pPr>
            <a:r>
              <a:rPr lang="en-US" baseline="0" dirty="0" smtClean="0"/>
              <a:t>DBHDS convenes an Exit Conference (usually by phone) to provide preliminary info about findings and review of next steps</a:t>
            </a:r>
          </a:p>
          <a:p>
            <a:pPr>
              <a:buFont typeface="Arial" pitchFamily="34" charset="0"/>
              <a:buChar char="•"/>
            </a:pPr>
            <a:r>
              <a:rPr lang="en-US" baseline="0" dirty="0" smtClean="0"/>
              <a:t>The preliminary report and preliminary spreadsheet is sent to the LSM, supervisor, LLA Director and billing agencies and to DMAS (within 30 days of the last day of the review)</a:t>
            </a:r>
          </a:p>
          <a:p>
            <a:pPr>
              <a:buFont typeface="Arial" pitchFamily="34" charset="0"/>
              <a:buChar char="•"/>
            </a:pPr>
            <a:r>
              <a:rPr lang="en-US" baseline="0" dirty="0" smtClean="0"/>
              <a:t>The local system and billing agencies have the opportunity to locate missing documentation and provide to state within 30 days of receipt of letter and/or to make billing adjustments</a:t>
            </a:r>
          </a:p>
          <a:p>
            <a:pPr>
              <a:buFont typeface="Arial" pitchFamily="34" charset="0"/>
              <a:buChar char="•"/>
            </a:pPr>
            <a:r>
              <a:rPr lang="en-US" baseline="0" dirty="0" smtClean="0"/>
              <a:t>The final report, family </a:t>
            </a:r>
            <a:r>
              <a:rPr lang="en-US" baseline="0" smtClean="0"/>
              <a:t>interview summary and </a:t>
            </a:r>
            <a:r>
              <a:rPr lang="en-US" baseline="0" dirty="0" smtClean="0"/>
              <a:t>retraction list is sent to LSM, supervisor, LLA Director, billing agencies, DMAS  (30 days after preliminary report OR 30 days after receipt of additional documentation from the local system or billing providers</a:t>
            </a:r>
          </a:p>
          <a:p>
            <a:pPr>
              <a:buFont typeface="Arial" pitchFamily="34" charset="0"/>
              <a:buChar char="•"/>
            </a:pPr>
            <a:r>
              <a:rPr lang="en-US" baseline="0" dirty="0" smtClean="0"/>
              <a:t>The DMAS fiscal unit follows up on claims listed on the retraction list</a:t>
            </a:r>
          </a:p>
          <a:p>
            <a:pPr>
              <a:buFont typeface="Arial" pitchFamily="34" charset="0"/>
              <a:buChar char="•"/>
            </a:pPr>
            <a:r>
              <a:rPr lang="en-US" baseline="0" dirty="0" smtClean="0"/>
              <a:t>DBHDS follow up consists of TA and, if indicated further review</a:t>
            </a:r>
          </a:p>
          <a:p>
            <a:pPr>
              <a:buFont typeface="Arial" pitchFamily="34" charset="0"/>
              <a:buChar char="•"/>
            </a:pPr>
            <a:r>
              <a:rPr lang="en-US" baseline="0" dirty="0" smtClean="0"/>
              <a:t>The QMR is completed from DBHDS perspective when the final report is sent</a:t>
            </a:r>
          </a:p>
          <a:p>
            <a:pPr>
              <a:buFont typeface="Arial" pitchFamily="34" charset="0"/>
              <a:buChar char="•"/>
            </a:pPr>
            <a:r>
              <a:rPr lang="en-US" baseline="0" dirty="0" smtClean="0"/>
              <a:t>TA and additional review are weaved into the ongoing TA/monitoring work with the local system</a:t>
            </a:r>
            <a:endParaRPr lang="en-US" dirty="0"/>
          </a:p>
        </p:txBody>
      </p:sp>
      <p:sp>
        <p:nvSpPr>
          <p:cNvPr id="4" name="Slide Number Placeholder 3"/>
          <p:cNvSpPr>
            <a:spLocks noGrp="1"/>
          </p:cNvSpPr>
          <p:nvPr>
            <p:ph type="sldNum" sz="quarter" idx="10"/>
          </p:nvPr>
        </p:nvSpPr>
        <p:spPr/>
        <p:txBody>
          <a:bodyPr/>
          <a:lstStyle/>
          <a:p>
            <a:fld id="{C5017AD2-AD00-4FF1-9D58-E55F8CE94F75}" type="slidenum">
              <a:rPr lang="en-US" smtClean="0"/>
              <a:pPr/>
              <a:t>6</a:t>
            </a:fld>
            <a:endParaRPr lang="en-US"/>
          </a:p>
        </p:txBody>
      </p:sp>
    </p:spTree>
    <p:extLst>
      <p:ext uri="{BB962C8B-B14F-4D97-AF65-F5344CB8AC3E}">
        <p14:creationId xmlns:p14="http://schemas.microsoft.com/office/powerpoint/2010/main" val="176965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of the most common reasons</a:t>
            </a:r>
            <a:r>
              <a:rPr lang="en-US" baseline="0" dirty="0" smtClean="0"/>
              <a:t> for retractions.  </a:t>
            </a:r>
          </a:p>
          <a:p>
            <a:r>
              <a:rPr lang="en-US" baseline="0" dirty="0" smtClean="0"/>
              <a:t>See handout for complete list</a:t>
            </a:r>
          </a:p>
          <a:p>
            <a:r>
              <a:rPr lang="en-US" baseline="0" dirty="0" smtClean="0"/>
              <a:t>PLEASE NOTE:  </a:t>
            </a:r>
            <a:r>
              <a:rPr lang="en-US" sz="1200" kern="1200" dirty="0" smtClean="0">
                <a:solidFill>
                  <a:schemeClr val="tx1"/>
                </a:solidFill>
                <a:latin typeface="+mn-lt"/>
                <a:ea typeface="+mn-ea"/>
                <a:cs typeface="+mn-cs"/>
              </a:rPr>
              <a:t>There will be new requirements reviewed during QMRs and potentially new retraction reasons when the Virginia EI regulations are in place.  Some of the issues now considered triggers for TA may be triggers for retractions.  For example, documentation of intervention sessions that do not include a narrative of what the provider did during the session, what the family or caregiver did, and how the child responded might trigger a retraction.  Once the regulations are signed, we will be reviewing those with DMAS to determine which new regulatory requirements will trigger retractions.</a:t>
            </a:r>
          </a:p>
          <a:p>
            <a:r>
              <a:rPr lang="en-US" sz="1200" kern="1200" dirty="0" smtClean="0">
                <a:solidFill>
                  <a:schemeClr val="tx1"/>
                </a:solidFill>
                <a:latin typeface="+mn-lt"/>
                <a:ea typeface="+mn-ea"/>
                <a:cs typeface="+mn-cs"/>
              </a:rPr>
              <a:t> Also note – that the requirements are not different that what is currently specified in the ITCVA Practice Manual.</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5017AD2-AD00-4FF1-9D58-E55F8CE94F75}" type="slidenum">
              <a:rPr lang="en-US" smtClean="0"/>
              <a:pPr/>
              <a:t>7</a:t>
            </a:fld>
            <a:endParaRPr lang="en-US"/>
          </a:p>
        </p:txBody>
      </p:sp>
    </p:spTree>
    <p:extLst>
      <p:ext uri="{BB962C8B-B14F-4D97-AF65-F5344CB8AC3E}">
        <p14:creationId xmlns:p14="http://schemas.microsoft.com/office/powerpoint/2010/main" val="477672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None/>
            </a:pPr>
            <a:r>
              <a:rPr lang="en-US" dirty="0" smtClean="0"/>
              <a:t>Since the documents we review during a QMR are 9-12 months old, we realize that they</a:t>
            </a:r>
            <a:r>
              <a:rPr lang="en-US" baseline="0" dirty="0" smtClean="0"/>
              <a:t> may not reflect current practice.  If that is the case, we will have conversations with the LSM and also may do a review of more current records to determine current practices.  Findings that trigger additional review include:</a:t>
            </a:r>
            <a:endParaRPr lang="en-US" dirty="0" smtClean="0"/>
          </a:p>
          <a:p>
            <a:pPr marL="628650" lvl="1" indent="-171450">
              <a:buFont typeface="Arial" panose="020B0604020202020204" pitchFamily="34" charset="0"/>
              <a:buChar char="•"/>
            </a:pPr>
            <a:r>
              <a:rPr lang="en-US" dirty="0" smtClean="0"/>
              <a:t>Questions about the ED process: sometimes appears that eligibility</a:t>
            </a:r>
            <a:r>
              <a:rPr lang="en-US" baseline="0" dirty="0" smtClean="0"/>
              <a:t> was not confirmed until after ASP</a:t>
            </a:r>
          </a:p>
          <a:p>
            <a:pPr marL="628650" lvl="1" indent="-171450">
              <a:buFont typeface="Arial" panose="020B0604020202020204" pitchFamily="34" charset="0"/>
              <a:buChar char="•"/>
            </a:pPr>
            <a:r>
              <a:rPr lang="en-US" baseline="0" dirty="0" smtClean="0"/>
              <a:t>Assessment procedures including requirements for two disciplines, for status in all domains, use of a comprehensive tool, etc.</a:t>
            </a:r>
          </a:p>
          <a:p>
            <a:pPr marL="628650" lvl="1" indent="-171450">
              <a:buFont typeface="Arial" panose="020B0604020202020204" pitchFamily="34" charset="0"/>
              <a:buChar char="•"/>
            </a:pPr>
            <a:r>
              <a:rPr lang="en-US" dirty="0" smtClean="0"/>
              <a:t>Notes </a:t>
            </a:r>
            <a:r>
              <a:rPr lang="en-US" baseline="0" dirty="0" smtClean="0"/>
              <a:t> that </a:t>
            </a:r>
            <a:r>
              <a:rPr lang="en-US" dirty="0" smtClean="0"/>
              <a:t>don’t reflect evidence based practices and/or don’t specify what the provider did, what the family/caregiver did, and how the child responded during</a:t>
            </a:r>
            <a:r>
              <a:rPr lang="en-US" baseline="0" dirty="0" smtClean="0"/>
              <a:t> the session</a:t>
            </a:r>
            <a:r>
              <a:rPr lang="en-US" dirty="0" smtClean="0"/>
              <a:t>, and lack of documentation of strategies to use during daily activities between sessions</a:t>
            </a:r>
          </a:p>
          <a:p>
            <a:pPr marL="628650" lvl="1" indent="-171450">
              <a:buFont typeface="Arial" panose="020B0604020202020204" pitchFamily="34" charset="0"/>
              <a:buChar char="•"/>
            </a:pPr>
            <a:r>
              <a:rPr lang="en-US" dirty="0" smtClean="0"/>
              <a:t>Changes in services</a:t>
            </a:r>
            <a:r>
              <a:rPr lang="en-US" baseline="0" dirty="0" smtClean="0"/>
              <a:t> made without an IFSP review</a:t>
            </a:r>
            <a:r>
              <a:rPr lang="en-US" dirty="0" smtClean="0"/>
              <a:t> </a:t>
            </a:r>
          </a:p>
          <a:p>
            <a:pPr marL="628650" lvl="1" indent="-171450">
              <a:buFont typeface="Arial" panose="020B0604020202020204" pitchFamily="34" charset="0"/>
              <a:buChar char="•"/>
            </a:pPr>
            <a:r>
              <a:rPr lang="en-US" dirty="0" smtClean="0"/>
              <a:t>Documentation</a:t>
            </a:r>
            <a:r>
              <a:rPr lang="en-US" baseline="0" dirty="0" smtClean="0"/>
              <a:t> errors – incomplete information, procedures not followed for addendum, for correcting errors, etc.</a:t>
            </a:r>
            <a:endParaRPr lang="en-US" dirty="0"/>
          </a:p>
        </p:txBody>
      </p:sp>
      <p:sp>
        <p:nvSpPr>
          <p:cNvPr id="4" name="Slide Number Placeholder 3"/>
          <p:cNvSpPr>
            <a:spLocks noGrp="1"/>
          </p:cNvSpPr>
          <p:nvPr>
            <p:ph type="sldNum" sz="quarter" idx="10"/>
          </p:nvPr>
        </p:nvSpPr>
        <p:spPr/>
        <p:txBody>
          <a:bodyPr/>
          <a:lstStyle/>
          <a:p>
            <a:fld id="{C5017AD2-AD00-4FF1-9D58-E55F8CE94F75}" type="slidenum">
              <a:rPr lang="en-US" smtClean="0"/>
              <a:pPr/>
              <a:t>8</a:t>
            </a:fld>
            <a:endParaRPr lang="en-US"/>
          </a:p>
        </p:txBody>
      </p:sp>
    </p:spTree>
    <p:extLst>
      <p:ext uri="{BB962C8B-B14F-4D97-AF65-F5344CB8AC3E}">
        <p14:creationId xmlns:p14="http://schemas.microsoft.com/office/powerpoint/2010/main" val="899695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Some local</a:t>
            </a:r>
            <a:r>
              <a:rPr lang="en-US" baseline="0" dirty="0" smtClean="0"/>
              <a:t> systems have monitoring processes that track practitioner qualifications and that include ongoing record reviews to monitor quality and compliance with requirements</a:t>
            </a:r>
          </a:p>
          <a:p>
            <a:pPr>
              <a:buFont typeface="Arial" pitchFamily="34" charset="0"/>
              <a:buChar char="•"/>
            </a:pPr>
            <a:r>
              <a:rPr lang="en-US" baseline="0" dirty="0" smtClean="0"/>
              <a:t>As we are reviewing more current records, we are seeing nice improvements in the assessments including integration of the child indicators into the assessment for service planning</a:t>
            </a:r>
          </a:p>
          <a:p>
            <a:pPr>
              <a:buFont typeface="Arial" pitchFamily="34" charset="0"/>
              <a:buChar char="•"/>
            </a:pPr>
            <a:r>
              <a:rPr lang="en-US" baseline="0" dirty="0" smtClean="0"/>
              <a:t>We see many examples of notes documenting ongoing assessment of the child’s functional skills</a:t>
            </a:r>
          </a:p>
          <a:p>
            <a:pPr>
              <a:buFont typeface="Arial" pitchFamily="34" charset="0"/>
              <a:buChar char="•"/>
            </a:pPr>
            <a:r>
              <a:rPr lang="en-US" baseline="0" dirty="0" smtClean="0"/>
              <a:t>Team communication is highlighted as a strength in the feedback from families</a:t>
            </a:r>
          </a:p>
          <a:p>
            <a:pPr>
              <a:buFont typeface="Arial" pitchFamily="34" charset="0"/>
              <a:buChar char="•"/>
            </a:pPr>
            <a:r>
              <a:rPr lang="en-US" baseline="0" dirty="0" smtClean="0"/>
              <a:t>It is evident in some of the documentation that coaching is being used and that families are actively participating in the sessions</a:t>
            </a:r>
          </a:p>
          <a:p>
            <a:pPr>
              <a:buFont typeface="Arial" pitchFamily="34" charset="0"/>
              <a:buChar char="•"/>
            </a:pPr>
            <a:r>
              <a:rPr lang="en-US" baseline="0" dirty="0" smtClean="0"/>
              <a:t>We see a wide variety of service coordination practices, including regular ongoing communication with families and/or regular face to face meetings and/or communication indicating support of families to help them meet their identified needs</a:t>
            </a:r>
          </a:p>
        </p:txBody>
      </p:sp>
      <p:sp>
        <p:nvSpPr>
          <p:cNvPr id="4" name="Slide Number Placeholder 3"/>
          <p:cNvSpPr>
            <a:spLocks noGrp="1"/>
          </p:cNvSpPr>
          <p:nvPr>
            <p:ph type="sldNum" sz="quarter" idx="10"/>
          </p:nvPr>
        </p:nvSpPr>
        <p:spPr/>
        <p:txBody>
          <a:bodyPr/>
          <a:lstStyle/>
          <a:p>
            <a:fld id="{C5017AD2-AD00-4FF1-9D58-E55F8CE94F75}"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017AD2-AD00-4FF1-9D58-E55F8CE94F75}"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017AD2-AD00-4FF1-9D58-E55F8CE94F75}"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1F9FC8-E7E7-476B-8D0A-8EA3CFA61643}"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36665-0629-4EDF-8264-4CE925BAA314}" type="slidenum">
              <a:rPr lang="en-US" smtClean="0"/>
              <a:pPr/>
              <a:t>‹#›</a:t>
            </a:fld>
            <a:endParaRPr lang="en-US"/>
          </a:p>
        </p:txBody>
      </p:sp>
    </p:spTree>
    <p:extLst>
      <p:ext uri="{BB962C8B-B14F-4D97-AF65-F5344CB8AC3E}">
        <p14:creationId xmlns:p14="http://schemas.microsoft.com/office/powerpoint/2010/main" val="1123293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1F9FC8-E7E7-476B-8D0A-8EA3CFA61643}"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36665-0629-4EDF-8264-4CE925BAA314}" type="slidenum">
              <a:rPr lang="en-US" smtClean="0"/>
              <a:pPr/>
              <a:t>‹#›</a:t>
            </a:fld>
            <a:endParaRPr lang="en-US"/>
          </a:p>
        </p:txBody>
      </p:sp>
    </p:spTree>
    <p:extLst>
      <p:ext uri="{BB962C8B-B14F-4D97-AF65-F5344CB8AC3E}">
        <p14:creationId xmlns:p14="http://schemas.microsoft.com/office/powerpoint/2010/main" val="4159372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1F9FC8-E7E7-476B-8D0A-8EA3CFA61643}"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36665-0629-4EDF-8264-4CE925BAA314}" type="slidenum">
              <a:rPr lang="en-US" smtClean="0"/>
              <a:pPr/>
              <a:t>‹#›</a:t>
            </a:fld>
            <a:endParaRPr lang="en-US"/>
          </a:p>
        </p:txBody>
      </p:sp>
    </p:spTree>
    <p:extLst>
      <p:ext uri="{BB962C8B-B14F-4D97-AF65-F5344CB8AC3E}">
        <p14:creationId xmlns:p14="http://schemas.microsoft.com/office/powerpoint/2010/main" val="417891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1F9FC8-E7E7-476B-8D0A-8EA3CFA61643}"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36665-0629-4EDF-8264-4CE925BAA314}" type="slidenum">
              <a:rPr lang="en-US" smtClean="0"/>
              <a:pPr/>
              <a:t>‹#›</a:t>
            </a:fld>
            <a:endParaRPr lang="en-US"/>
          </a:p>
        </p:txBody>
      </p:sp>
    </p:spTree>
    <p:extLst>
      <p:ext uri="{BB962C8B-B14F-4D97-AF65-F5344CB8AC3E}">
        <p14:creationId xmlns:p14="http://schemas.microsoft.com/office/powerpoint/2010/main" val="4204164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1F9FC8-E7E7-476B-8D0A-8EA3CFA61643}"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36665-0629-4EDF-8264-4CE925BAA314}" type="slidenum">
              <a:rPr lang="en-US" smtClean="0"/>
              <a:pPr/>
              <a:t>‹#›</a:t>
            </a:fld>
            <a:endParaRPr lang="en-US"/>
          </a:p>
        </p:txBody>
      </p:sp>
    </p:spTree>
    <p:extLst>
      <p:ext uri="{BB962C8B-B14F-4D97-AF65-F5344CB8AC3E}">
        <p14:creationId xmlns:p14="http://schemas.microsoft.com/office/powerpoint/2010/main" val="1051837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1F9FC8-E7E7-476B-8D0A-8EA3CFA61643}" type="datetimeFigureOut">
              <a:rPr lang="en-US" smtClean="0"/>
              <a:pPr/>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36665-0629-4EDF-8264-4CE925BAA314}" type="slidenum">
              <a:rPr lang="en-US" smtClean="0"/>
              <a:pPr/>
              <a:t>‹#›</a:t>
            </a:fld>
            <a:endParaRPr lang="en-US"/>
          </a:p>
        </p:txBody>
      </p:sp>
    </p:spTree>
    <p:extLst>
      <p:ext uri="{BB962C8B-B14F-4D97-AF65-F5344CB8AC3E}">
        <p14:creationId xmlns:p14="http://schemas.microsoft.com/office/powerpoint/2010/main" val="796054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1F9FC8-E7E7-476B-8D0A-8EA3CFA61643}" type="datetimeFigureOut">
              <a:rPr lang="en-US" smtClean="0"/>
              <a:pPr/>
              <a:t>10/23/2014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436665-0629-4EDF-8264-4CE925BAA314}" type="slidenum">
              <a:rPr lang="en-US" smtClean="0"/>
              <a:pPr/>
              <a:t>‹#›</a:t>
            </a:fld>
            <a:endParaRPr lang="en-US"/>
          </a:p>
        </p:txBody>
      </p:sp>
    </p:spTree>
    <p:extLst>
      <p:ext uri="{BB962C8B-B14F-4D97-AF65-F5344CB8AC3E}">
        <p14:creationId xmlns:p14="http://schemas.microsoft.com/office/powerpoint/2010/main" val="838678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1F9FC8-E7E7-476B-8D0A-8EA3CFA61643}" type="datetimeFigureOut">
              <a:rPr lang="en-US" smtClean="0"/>
              <a:pPr/>
              <a:t>10/23/2014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436665-0629-4EDF-8264-4CE925BAA314}" type="slidenum">
              <a:rPr lang="en-US" smtClean="0"/>
              <a:pPr/>
              <a:t>‹#›</a:t>
            </a:fld>
            <a:endParaRPr lang="en-US"/>
          </a:p>
        </p:txBody>
      </p:sp>
    </p:spTree>
    <p:extLst>
      <p:ext uri="{BB962C8B-B14F-4D97-AF65-F5344CB8AC3E}">
        <p14:creationId xmlns:p14="http://schemas.microsoft.com/office/powerpoint/2010/main" val="415599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1F9FC8-E7E7-476B-8D0A-8EA3CFA61643}" type="datetimeFigureOut">
              <a:rPr lang="en-US" smtClean="0"/>
              <a:pPr/>
              <a:t>10/23/2014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436665-0629-4EDF-8264-4CE925BAA314}" type="slidenum">
              <a:rPr lang="en-US" smtClean="0"/>
              <a:pPr/>
              <a:t>‹#›</a:t>
            </a:fld>
            <a:endParaRPr lang="en-US"/>
          </a:p>
        </p:txBody>
      </p:sp>
    </p:spTree>
    <p:extLst>
      <p:ext uri="{BB962C8B-B14F-4D97-AF65-F5344CB8AC3E}">
        <p14:creationId xmlns:p14="http://schemas.microsoft.com/office/powerpoint/2010/main" val="2250793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1F9FC8-E7E7-476B-8D0A-8EA3CFA61643}" type="datetimeFigureOut">
              <a:rPr lang="en-US" smtClean="0"/>
              <a:pPr/>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36665-0629-4EDF-8264-4CE925BAA314}" type="slidenum">
              <a:rPr lang="en-US" smtClean="0"/>
              <a:pPr/>
              <a:t>‹#›</a:t>
            </a:fld>
            <a:endParaRPr lang="en-US"/>
          </a:p>
        </p:txBody>
      </p:sp>
    </p:spTree>
    <p:extLst>
      <p:ext uri="{BB962C8B-B14F-4D97-AF65-F5344CB8AC3E}">
        <p14:creationId xmlns:p14="http://schemas.microsoft.com/office/powerpoint/2010/main" val="3402389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1F9FC8-E7E7-476B-8D0A-8EA3CFA61643}" type="datetimeFigureOut">
              <a:rPr lang="en-US" smtClean="0"/>
              <a:pPr/>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36665-0629-4EDF-8264-4CE925BAA314}" type="slidenum">
              <a:rPr lang="en-US" smtClean="0"/>
              <a:pPr/>
              <a:t>‹#›</a:t>
            </a:fld>
            <a:endParaRPr lang="en-US"/>
          </a:p>
        </p:txBody>
      </p:sp>
    </p:spTree>
    <p:extLst>
      <p:ext uri="{BB962C8B-B14F-4D97-AF65-F5344CB8AC3E}">
        <p14:creationId xmlns:p14="http://schemas.microsoft.com/office/powerpoint/2010/main" val="58167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1F9FC8-E7E7-476B-8D0A-8EA3CFA61643}" type="datetimeFigureOut">
              <a:rPr lang="en-US" smtClean="0"/>
              <a:pPr/>
              <a:t>10/23/2014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36665-0629-4EDF-8264-4CE925BAA314}" type="slidenum">
              <a:rPr lang="en-US" smtClean="0"/>
              <a:pPr/>
              <a:t>‹#›</a:t>
            </a:fld>
            <a:endParaRPr lang="en-US"/>
          </a:p>
        </p:txBody>
      </p:sp>
    </p:spTree>
    <p:extLst>
      <p:ext uri="{BB962C8B-B14F-4D97-AF65-F5344CB8AC3E}">
        <p14:creationId xmlns:p14="http://schemas.microsoft.com/office/powerpoint/2010/main" val="2704662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060397" y="4724399"/>
            <a:ext cx="7023205" cy="769441"/>
          </a:xfrm>
          <a:prstGeom prst="rect">
            <a:avLst/>
          </a:prstGeom>
          <a:noFill/>
        </p:spPr>
        <p:txBody>
          <a:bodyPr wrap="none" rtlCol="0">
            <a:spAutoFit/>
          </a:bodyPr>
          <a:lstStyle/>
          <a:p>
            <a:r>
              <a:rPr lang="en-US" sz="4400" dirty="0" smtClean="0">
                <a:solidFill>
                  <a:srgbClr val="FFFFCC"/>
                </a:solidFill>
              </a:rPr>
              <a:t>Quality Management Reviews</a:t>
            </a:r>
            <a:endParaRPr lang="en-US" sz="4400" dirty="0">
              <a:solidFill>
                <a:srgbClr val="FFFFCC"/>
              </a:solidFill>
            </a:endParaRPr>
          </a:p>
        </p:txBody>
      </p:sp>
    </p:spTree>
    <p:extLst>
      <p:ext uri="{BB962C8B-B14F-4D97-AF65-F5344CB8AC3E}">
        <p14:creationId xmlns:p14="http://schemas.microsoft.com/office/powerpoint/2010/main" val="254732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004" y="304800"/>
            <a:ext cx="8229600" cy="1143000"/>
          </a:xfrm>
        </p:spPr>
        <p:txBody>
          <a:bodyPr>
            <a:normAutofit fontScale="90000"/>
          </a:bodyPr>
          <a:lstStyle/>
          <a:p>
            <a:r>
              <a:rPr lang="en-US" dirty="0" smtClean="0"/>
              <a:t>Recommendations for Local Systems</a:t>
            </a:r>
            <a:endParaRPr lang="en-US" dirty="0"/>
          </a:p>
        </p:txBody>
      </p:sp>
      <p:sp>
        <p:nvSpPr>
          <p:cNvPr id="3" name="Content Placeholder 2"/>
          <p:cNvSpPr>
            <a:spLocks noGrp="1"/>
          </p:cNvSpPr>
          <p:nvPr>
            <p:ph idx="1"/>
          </p:nvPr>
        </p:nvSpPr>
        <p:spPr>
          <a:xfrm>
            <a:off x="371573" y="1295400"/>
            <a:ext cx="3810000" cy="3352799"/>
          </a:xfrm>
        </p:spPr>
        <p:txBody>
          <a:bodyPr>
            <a:normAutofit fontScale="70000" lnSpcReduction="20000"/>
          </a:bodyPr>
          <a:lstStyle/>
          <a:p>
            <a:r>
              <a:rPr lang="en-US" sz="4000" dirty="0" smtClean="0"/>
              <a:t>Ongoing local system quality review process</a:t>
            </a:r>
          </a:p>
          <a:p>
            <a:pPr lvl="1"/>
            <a:r>
              <a:rPr lang="en-US" sz="4000" dirty="0" smtClean="0"/>
              <a:t>Inclusion of SC and providers in record reviews</a:t>
            </a:r>
          </a:p>
          <a:p>
            <a:r>
              <a:rPr lang="en-US" sz="4000" dirty="0" smtClean="0"/>
              <a:t>Monitoring mechanism to assure all providers maintain qualifications</a:t>
            </a:r>
          </a:p>
          <a:p>
            <a:endParaRPr lang="en-US" dirty="0"/>
          </a:p>
        </p:txBody>
      </p:sp>
      <p:sp>
        <p:nvSpPr>
          <p:cNvPr id="5" name="TextBox 4"/>
          <p:cNvSpPr txBox="1"/>
          <p:nvPr/>
        </p:nvSpPr>
        <p:spPr>
          <a:xfrm>
            <a:off x="304800" y="4572000"/>
            <a:ext cx="8325897"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Monitoring mechanism to assure physician certifications are completed</a:t>
            </a:r>
          </a:p>
          <a:p>
            <a:pPr marL="457200" indent="-457200">
              <a:buFont typeface="Arial" panose="020B0604020202020204" pitchFamily="34" charset="0"/>
              <a:buChar char="•"/>
            </a:pPr>
            <a:r>
              <a:rPr lang="en-US" sz="2800" dirty="0" smtClean="0"/>
              <a:t>Monitoring mechanism to match documentation to billing</a:t>
            </a:r>
            <a:endParaRPr lang="en-US" sz="2800" dirty="0"/>
          </a:p>
        </p:txBody>
      </p:sp>
      <p:pic>
        <p:nvPicPr>
          <p:cNvPr id="6" name="Picture 2" descr="C:\Users\Beth\Pictures\20140826\bird - su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725" t="2787" r="26684" b="42385"/>
          <a:stretch/>
        </p:blipFill>
        <p:spPr bwMode="auto">
          <a:xfrm>
            <a:off x="4565944" y="1447800"/>
            <a:ext cx="3478490" cy="2828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568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eth\Pictures\20140823\P10004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76200"/>
            <a:ext cx="9329777" cy="71545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24200" y="4038600"/>
            <a:ext cx="2571538" cy="1015663"/>
          </a:xfrm>
          <a:prstGeom prst="rect">
            <a:avLst/>
          </a:prstGeom>
          <a:noFill/>
        </p:spPr>
        <p:txBody>
          <a:bodyPr wrap="none" rtlCol="0">
            <a:spAutoFit/>
          </a:bodyPr>
          <a:lstStyle/>
          <a:p>
            <a:r>
              <a:rPr lang="en-US" sz="6000" dirty="0" smtClean="0">
                <a:solidFill>
                  <a:schemeClr val="accent2">
                    <a:lumMod val="20000"/>
                    <a:lumOff val="80000"/>
                  </a:schemeClr>
                </a:solidFill>
                <a:latin typeface="Edwardian Script ITC" panose="030303020407070D0804" pitchFamily="66" charset="0"/>
                <a:cs typeface="DilleniaUPC" panose="02020603050405020304" pitchFamily="18" charset="-34"/>
              </a:rPr>
              <a:t>Questions?</a:t>
            </a:r>
            <a:endParaRPr lang="en-US" sz="6000" dirty="0">
              <a:solidFill>
                <a:schemeClr val="accent2">
                  <a:lumMod val="20000"/>
                  <a:lumOff val="80000"/>
                </a:schemeClr>
              </a:solidFill>
              <a:latin typeface="Edwardian Script ITC" panose="030303020407070D0804" pitchFamily="66" charset="0"/>
              <a:cs typeface="DilleniaUPC" panose="02020603050405020304" pitchFamily="18" charset="-34"/>
            </a:endParaRPr>
          </a:p>
        </p:txBody>
      </p:sp>
    </p:spTree>
    <p:extLst>
      <p:ext uri="{BB962C8B-B14F-4D97-AF65-F5344CB8AC3E}">
        <p14:creationId xmlns:p14="http://schemas.microsoft.com/office/powerpoint/2010/main" val="2214234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eth\Pictures\20140823\P10004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329777" cy="71545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00200" y="2057400"/>
            <a:ext cx="4458272" cy="2585323"/>
          </a:xfrm>
          <a:prstGeom prst="rect">
            <a:avLst/>
          </a:prstGeom>
          <a:noFill/>
        </p:spPr>
        <p:txBody>
          <a:bodyPr wrap="none" rtlCol="0">
            <a:spAutoFit/>
          </a:bodyPr>
          <a:lstStyle/>
          <a:p>
            <a:r>
              <a:rPr lang="en-US" dirty="0" smtClean="0">
                <a:solidFill>
                  <a:schemeClr val="accent2">
                    <a:lumMod val="20000"/>
                    <a:lumOff val="80000"/>
                  </a:schemeClr>
                </a:solidFill>
                <a:latin typeface="Comic Sans MS" pitchFamily="66" charset="0"/>
                <a:cs typeface="DilleniaUPC" panose="02020603050405020304" pitchFamily="18" charset="-34"/>
              </a:rPr>
              <a:t>Beth Tolley</a:t>
            </a:r>
          </a:p>
          <a:p>
            <a:r>
              <a:rPr lang="en-US" dirty="0" smtClean="0">
                <a:solidFill>
                  <a:schemeClr val="accent2">
                    <a:lumMod val="20000"/>
                    <a:lumOff val="80000"/>
                  </a:schemeClr>
                </a:solidFill>
                <a:latin typeface="Comic Sans MS" pitchFamily="66" charset="0"/>
                <a:cs typeface="DilleniaUPC" panose="02020603050405020304" pitchFamily="18" charset="-34"/>
              </a:rPr>
              <a:t>Early Intervention Team Leader</a:t>
            </a:r>
          </a:p>
          <a:p>
            <a:r>
              <a:rPr lang="en-US" dirty="0" smtClean="0">
                <a:solidFill>
                  <a:schemeClr val="accent2">
                    <a:lumMod val="20000"/>
                    <a:lumOff val="80000"/>
                  </a:schemeClr>
                </a:solidFill>
                <a:latin typeface="Comic Sans MS" pitchFamily="66" charset="0"/>
                <a:cs typeface="DilleniaUPC" panose="02020603050405020304" pitchFamily="18" charset="-34"/>
              </a:rPr>
              <a:t>Infant &amp; Toddler Connection of Virginia</a:t>
            </a:r>
          </a:p>
          <a:p>
            <a:r>
              <a:rPr lang="en-US" dirty="0" smtClean="0">
                <a:solidFill>
                  <a:schemeClr val="accent2">
                    <a:lumMod val="20000"/>
                    <a:lumOff val="80000"/>
                  </a:schemeClr>
                </a:solidFill>
                <a:latin typeface="Comic Sans MS" pitchFamily="66" charset="0"/>
                <a:cs typeface="DilleniaUPC" panose="02020603050405020304" pitchFamily="18" charset="-34"/>
              </a:rPr>
              <a:t>DBHDS</a:t>
            </a:r>
          </a:p>
          <a:p>
            <a:r>
              <a:rPr lang="en-US" dirty="0" smtClean="0">
                <a:solidFill>
                  <a:schemeClr val="accent2">
                    <a:lumMod val="20000"/>
                    <a:lumOff val="80000"/>
                  </a:schemeClr>
                </a:solidFill>
                <a:latin typeface="Comic Sans MS" pitchFamily="66" charset="0"/>
                <a:cs typeface="DilleniaUPC" panose="02020603050405020304" pitchFamily="18" charset="-34"/>
              </a:rPr>
              <a:t>1220 Bank Street</a:t>
            </a:r>
          </a:p>
          <a:p>
            <a:r>
              <a:rPr lang="en-US" dirty="0" smtClean="0">
                <a:solidFill>
                  <a:schemeClr val="accent2">
                    <a:lumMod val="20000"/>
                    <a:lumOff val="80000"/>
                  </a:schemeClr>
                </a:solidFill>
                <a:latin typeface="Comic Sans MS" pitchFamily="66" charset="0"/>
                <a:cs typeface="DilleniaUPC" panose="02020603050405020304" pitchFamily="18" charset="-34"/>
              </a:rPr>
              <a:t>Richmond, VA 23219</a:t>
            </a:r>
          </a:p>
          <a:p>
            <a:endParaRPr lang="en-US" dirty="0" smtClean="0">
              <a:solidFill>
                <a:schemeClr val="accent2">
                  <a:lumMod val="20000"/>
                  <a:lumOff val="80000"/>
                </a:schemeClr>
              </a:solidFill>
              <a:latin typeface="Comic Sans MS" pitchFamily="66" charset="0"/>
              <a:cs typeface="DilleniaUPC" panose="02020603050405020304" pitchFamily="18" charset="-34"/>
            </a:endParaRPr>
          </a:p>
          <a:p>
            <a:r>
              <a:rPr lang="en-US" dirty="0" smtClean="0">
                <a:solidFill>
                  <a:schemeClr val="accent2">
                    <a:lumMod val="20000"/>
                    <a:lumOff val="80000"/>
                  </a:schemeClr>
                </a:solidFill>
                <a:latin typeface="Comic Sans MS" pitchFamily="66" charset="0"/>
                <a:cs typeface="DilleniaUPC" panose="02020603050405020304" pitchFamily="18" charset="-34"/>
              </a:rPr>
              <a:t>804-371-6595</a:t>
            </a:r>
          </a:p>
          <a:p>
            <a:r>
              <a:rPr lang="en-US" dirty="0" smtClean="0">
                <a:solidFill>
                  <a:schemeClr val="accent2">
                    <a:lumMod val="20000"/>
                    <a:lumOff val="80000"/>
                  </a:schemeClr>
                </a:solidFill>
                <a:latin typeface="Comic Sans MS" pitchFamily="66" charset="0"/>
                <a:cs typeface="DilleniaUPC" panose="02020603050405020304" pitchFamily="18" charset="-34"/>
              </a:rPr>
              <a:t>beth.tolley@dbhds.virginia.gov</a:t>
            </a:r>
            <a:endParaRPr lang="en-US" dirty="0">
              <a:solidFill>
                <a:schemeClr val="accent2">
                  <a:lumMod val="20000"/>
                  <a:lumOff val="80000"/>
                </a:schemeClr>
              </a:solidFill>
              <a:latin typeface="Comic Sans MS" pitchFamily="66" charset="0"/>
              <a:cs typeface="DilleniaUPC" panose="02020603050405020304" pitchFamily="18" charset="-34"/>
            </a:endParaRPr>
          </a:p>
        </p:txBody>
      </p:sp>
    </p:spTree>
    <p:extLst>
      <p:ext uri="{BB962C8B-B14F-4D97-AF65-F5344CB8AC3E}">
        <p14:creationId xmlns:p14="http://schemas.microsoft.com/office/powerpoint/2010/main" val="2214234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The Basics	</a:t>
            </a:r>
            <a:endParaRPr lang="en-US" dirty="0"/>
          </a:p>
        </p:txBody>
      </p:sp>
      <p:sp>
        <p:nvSpPr>
          <p:cNvPr id="3" name="Content Placeholder 2"/>
          <p:cNvSpPr>
            <a:spLocks noGrp="1"/>
          </p:cNvSpPr>
          <p:nvPr>
            <p:ph idx="1"/>
          </p:nvPr>
        </p:nvSpPr>
        <p:spPr>
          <a:xfrm>
            <a:off x="838200" y="838200"/>
            <a:ext cx="5943600" cy="2209800"/>
          </a:xfrm>
        </p:spPr>
        <p:txBody>
          <a:bodyPr>
            <a:normAutofit/>
          </a:bodyPr>
          <a:lstStyle/>
          <a:p>
            <a:r>
              <a:rPr lang="en-US" dirty="0"/>
              <a:t>Why do we do this? </a:t>
            </a:r>
          </a:p>
          <a:p>
            <a:r>
              <a:rPr lang="en-US" dirty="0"/>
              <a:t>Why DBHDS rather than DMAS?  </a:t>
            </a:r>
          </a:p>
          <a:p>
            <a:r>
              <a:rPr lang="en-US" dirty="0" smtClean="0"/>
              <a:t>What </a:t>
            </a:r>
            <a:r>
              <a:rPr lang="en-US" dirty="0"/>
              <a:t>is the purpose? </a:t>
            </a:r>
          </a:p>
        </p:txBody>
      </p:sp>
      <p:pic>
        <p:nvPicPr>
          <p:cNvPr id="5" name="Picture 3" descr="\\BA-38DC6C\Beth\Pictures\2009_0904Surfside3\2009_0904Surfside3011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15" b="11902"/>
          <a:stretch/>
        </p:blipFill>
        <p:spPr bwMode="auto">
          <a:xfrm>
            <a:off x="1828799" y="2590800"/>
            <a:ext cx="5596379" cy="3856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674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229600" cy="1676400"/>
          </a:xfrm>
        </p:spPr>
        <p:txBody>
          <a:bodyPr/>
          <a:lstStyle/>
          <a:p>
            <a:r>
              <a:rPr lang="en-US" dirty="0"/>
              <a:t>Monitoring team plus TA conduct the review</a:t>
            </a:r>
          </a:p>
          <a:p>
            <a:r>
              <a:rPr lang="en-US" dirty="0" smtClean="0"/>
              <a:t>By June 30, 2015, all 40 systems will have had Medicaid Quality Management Review</a:t>
            </a:r>
          </a:p>
        </p:txBody>
      </p:sp>
      <p:pic>
        <p:nvPicPr>
          <p:cNvPr id="4" name="Picture 6" descr="\\BA-38DC6C\Beth\Pictures\2009_0904Surfside3\2009_0904Surfside3010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76" t="11512" r="21044" b="21583"/>
          <a:stretch/>
        </p:blipFill>
        <p:spPr bwMode="auto">
          <a:xfrm>
            <a:off x="1676400" y="2438400"/>
            <a:ext cx="6578820" cy="4227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747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Changed?</a:t>
            </a:r>
            <a:endParaRPr lang="en-US" dirty="0"/>
          </a:p>
        </p:txBody>
      </p:sp>
      <p:sp>
        <p:nvSpPr>
          <p:cNvPr id="3" name="Content Placeholder 2"/>
          <p:cNvSpPr>
            <a:spLocks noGrp="1"/>
          </p:cNvSpPr>
          <p:nvPr>
            <p:ph idx="1"/>
          </p:nvPr>
        </p:nvSpPr>
        <p:spPr>
          <a:xfrm>
            <a:off x="2590800" y="1524000"/>
            <a:ext cx="6019800" cy="5238945"/>
          </a:xfrm>
        </p:spPr>
        <p:txBody>
          <a:bodyPr>
            <a:normAutofit fontScale="77500" lnSpcReduction="20000"/>
          </a:bodyPr>
          <a:lstStyle/>
          <a:p>
            <a:r>
              <a:rPr lang="en-US" dirty="0" smtClean="0"/>
              <a:t>6/year with more records for each review</a:t>
            </a:r>
          </a:p>
          <a:p>
            <a:r>
              <a:rPr lang="en-US" dirty="0" smtClean="0"/>
              <a:t>Desk reviews</a:t>
            </a:r>
          </a:p>
          <a:p>
            <a:r>
              <a:rPr lang="en-US" dirty="0" smtClean="0"/>
              <a:t>Increased notification time</a:t>
            </a:r>
          </a:p>
          <a:p>
            <a:r>
              <a:rPr lang="en-US" dirty="0" smtClean="0"/>
              <a:t>Review period within the past year</a:t>
            </a:r>
          </a:p>
          <a:p>
            <a:r>
              <a:rPr lang="en-US" dirty="0" smtClean="0"/>
              <a:t>Focus narrowed to include those requirements that are in common with DMAS and Part C</a:t>
            </a:r>
          </a:p>
          <a:p>
            <a:r>
              <a:rPr lang="en-US" dirty="0" smtClean="0"/>
              <a:t>Reports include need for TA and/or further review</a:t>
            </a:r>
          </a:p>
          <a:p>
            <a:r>
              <a:rPr lang="en-US" dirty="0" smtClean="0"/>
              <a:t>TA is initiated after the preliminary report</a:t>
            </a:r>
          </a:p>
          <a:p>
            <a:r>
              <a:rPr lang="en-US" dirty="0" smtClean="0"/>
              <a:t>Initial spreadsheet is list of services in question</a:t>
            </a:r>
          </a:p>
          <a:p>
            <a:r>
              <a:rPr lang="en-US" dirty="0" smtClean="0"/>
              <a:t>QMR letters sent to each provider/agency</a:t>
            </a:r>
            <a:endParaRPr lang="en-US" dirty="0"/>
          </a:p>
        </p:txBody>
      </p:sp>
      <p:pic>
        <p:nvPicPr>
          <p:cNvPr id="4" name="Picture 2" descr="\\BA-38DC6C\Beth\Pictures\Kodak Pictures\2007-09-02\Copy of DSC0297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137" t="9095" r="26080" b="2233"/>
          <a:stretch/>
        </p:blipFill>
        <p:spPr bwMode="auto">
          <a:xfrm>
            <a:off x="304800" y="1752600"/>
            <a:ext cx="2154953"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46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Triggers QMR Changes?</a:t>
            </a:r>
            <a:endParaRPr lang="en-US" dirty="0"/>
          </a:p>
        </p:txBody>
      </p:sp>
      <p:pic>
        <p:nvPicPr>
          <p:cNvPr id="4098" name="Picture 2" descr="\\BA-38DC6C\Beth\Pictures\Kodak Pictures\2007-09-02\Denise waling on beach.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843881"/>
            <a:ext cx="3096516" cy="40386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457200" y="1600200"/>
            <a:ext cx="46482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Ongoing assessment of the process, including feedback from local systems </a:t>
            </a:r>
          </a:p>
          <a:p>
            <a:r>
              <a:rPr lang="en-US" dirty="0" smtClean="0"/>
              <a:t>Changes in requirements (CMS, Part C, state regulations, etc.)</a:t>
            </a:r>
          </a:p>
          <a:p>
            <a:r>
              <a:rPr lang="en-US" dirty="0" smtClean="0"/>
              <a:t>DMAS guidance</a:t>
            </a:r>
            <a:endParaRPr lang="en-US" dirty="0"/>
          </a:p>
        </p:txBody>
      </p:sp>
    </p:spTree>
    <p:extLst>
      <p:ext uri="{BB962C8B-B14F-4D97-AF65-F5344CB8AC3E}">
        <p14:creationId xmlns:p14="http://schemas.microsoft.com/office/powerpoint/2010/main" val="1675206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36638"/>
          </a:xfrm>
        </p:spPr>
        <p:txBody>
          <a:bodyPr/>
          <a:lstStyle/>
          <a:p>
            <a:r>
              <a:rPr lang="en-US" dirty="0" smtClean="0"/>
              <a:t>QMR Process</a:t>
            </a:r>
            <a:endParaRPr lang="en-US" dirty="0"/>
          </a:p>
        </p:txBody>
      </p:sp>
      <p:pic>
        <p:nvPicPr>
          <p:cNvPr id="2050" name="Picture 2" descr="\\BA-38DC6C\Beth\Pictures\Kodak Pictures\2007-09-02\Copy of DSC02964.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8899" y="1371600"/>
            <a:ext cx="2844800"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3680380" y="1143000"/>
            <a:ext cx="5235019" cy="2362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smtClean="0"/>
              <a:t>Notification/request for records </a:t>
            </a:r>
          </a:p>
          <a:p>
            <a:r>
              <a:rPr lang="en-US" sz="2800" dirty="0" smtClean="0"/>
              <a:t>LS sends records/faxes parent info to ODU</a:t>
            </a:r>
          </a:p>
          <a:p>
            <a:r>
              <a:rPr lang="en-US" sz="2800" dirty="0" smtClean="0"/>
              <a:t>DBHDS team reviews records</a:t>
            </a:r>
          </a:p>
          <a:p>
            <a:r>
              <a:rPr lang="en-US" sz="2800" dirty="0" smtClean="0"/>
              <a:t>Exit conference held</a:t>
            </a:r>
          </a:p>
        </p:txBody>
      </p:sp>
      <p:sp>
        <p:nvSpPr>
          <p:cNvPr id="5" name="TextBox 4"/>
          <p:cNvSpPr txBox="1"/>
          <p:nvPr/>
        </p:nvSpPr>
        <p:spPr>
          <a:xfrm>
            <a:off x="533400" y="3733800"/>
            <a:ext cx="8305800" cy="3108543"/>
          </a:xfrm>
          <a:prstGeom prst="rect">
            <a:avLst/>
          </a:prstGeom>
          <a:noFill/>
        </p:spPr>
        <p:txBody>
          <a:bodyPr wrap="square" rtlCol="0">
            <a:spAutoFit/>
          </a:bodyPr>
          <a:lstStyle/>
          <a:p>
            <a:pPr marL="342900" indent="-342900">
              <a:buFont typeface="Arial" panose="020B0604020202020204" pitchFamily="34" charset="0"/>
              <a:buChar char="•"/>
            </a:pPr>
            <a:r>
              <a:rPr lang="en-US" sz="2800" dirty="0"/>
              <a:t>Preliminary report +  preliminary spreadsheet sent </a:t>
            </a:r>
            <a:endParaRPr lang="en-US" sz="2800" dirty="0" smtClean="0"/>
          </a:p>
          <a:p>
            <a:pPr marL="342900" indent="-342900">
              <a:buFont typeface="Arial" panose="020B0604020202020204" pitchFamily="34" charset="0"/>
              <a:buChar char="•"/>
            </a:pPr>
            <a:r>
              <a:rPr lang="en-US" sz="2800" dirty="0" smtClean="0"/>
              <a:t>LS/providers </a:t>
            </a:r>
            <a:r>
              <a:rPr lang="en-US" sz="2800" dirty="0"/>
              <a:t>have 30 days to provide additional information </a:t>
            </a:r>
          </a:p>
          <a:p>
            <a:pPr marL="285750" indent="-285750">
              <a:buFont typeface="Arial" panose="020B0604020202020204" pitchFamily="34" charset="0"/>
              <a:buChar char="•"/>
            </a:pPr>
            <a:r>
              <a:rPr lang="en-US" sz="2800" dirty="0"/>
              <a:t>Final </a:t>
            </a:r>
            <a:r>
              <a:rPr lang="en-US" sz="2800" dirty="0" smtClean="0"/>
              <a:t>report, family interview summary </a:t>
            </a:r>
            <a:r>
              <a:rPr lang="en-US" sz="2800" dirty="0"/>
              <a:t>and retraction list sent</a:t>
            </a:r>
          </a:p>
          <a:p>
            <a:pPr marL="285750" indent="-285750">
              <a:buFont typeface="Arial" panose="020B0604020202020204" pitchFamily="34" charset="0"/>
              <a:buChar char="•"/>
            </a:pPr>
            <a:r>
              <a:rPr lang="en-US" sz="2800" dirty="0"/>
              <a:t>DMAS fiscal follow up</a:t>
            </a:r>
          </a:p>
          <a:p>
            <a:pPr marL="285750" indent="-285750">
              <a:buFont typeface="Arial" panose="020B0604020202020204" pitchFamily="34" charset="0"/>
              <a:buChar char="•"/>
            </a:pPr>
            <a:r>
              <a:rPr lang="en-US" sz="2800" dirty="0"/>
              <a:t>DBHDS </a:t>
            </a:r>
            <a:r>
              <a:rPr lang="en-US" sz="2800" dirty="0" smtClean="0"/>
              <a:t>follow up: TA/further </a:t>
            </a:r>
            <a:r>
              <a:rPr lang="en-US" sz="2800" dirty="0"/>
              <a:t>review</a:t>
            </a:r>
          </a:p>
        </p:txBody>
      </p:sp>
    </p:spTree>
    <p:extLst>
      <p:ext uri="{BB962C8B-B14F-4D97-AF65-F5344CB8AC3E}">
        <p14:creationId xmlns:p14="http://schemas.microsoft.com/office/powerpoint/2010/main" val="2103108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Retraction Reasons</a:t>
            </a:r>
            <a:endParaRPr lang="en-US" dirty="0"/>
          </a:p>
        </p:txBody>
      </p:sp>
      <p:sp>
        <p:nvSpPr>
          <p:cNvPr id="3" name="Content Placeholder 2"/>
          <p:cNvSpPr>
            <a:spLocks noGrp="1"/>
          </p:cNvSpPr>
          <p:nvPr>
            <p:ph sz="half" idx="1"/>
          </p:nvPr>
        </p:nvSpPr>
        <p:spPr>
          <a:xfrm>
            <a:off x="304800" y="1371600"/>
            <a:ext cx="4267200" cy="1676400"/>
          </a:xfrm>
        </p:spPr>
        <p:txBody>
          <a:bodyPr>
            <a:noAutofit/>
          </a:bodyPr>
          <a:lstStyle/>
          <a:p>
            <a:r>
              <a:rPr lang="en-US" dirty="0" smtClean="0"/>
              <a:t>Absent, late physician certification</a:t>
            </a:r>
          </a:p>
          <a:p>
            <a:r>
              <a:rPr lang="en-US" dirty="0"/>
              <a:t>Unqualified providers</a:t>
            </a:r>
          </a:p>
          <a:p>
            <a:r>
              <a:rPr lang="en-US" dirty="0" smtClean="0"/>
              <a:t>Missing documentation</a:t>
            </a:r>
          </a:p>
          <a:p>
            <a:r>
              <a:rPr lang="en-US" dirty="0" smtClean="0"/>
              <a:t>Missing documentation elements</a:t>
            </a:r>
          </a:p>
        </p:txBody>
      </p:sp>
      <p:pic>
        <p:nvPicPr>
          <p:cNvPr id="5" name="Picture 2" descr="\\BA-38DC6C\Beth\Pictures\2009_0904Surfside3\2009_0904Surfside30084.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391294"/>
            <a:ext cx="3733800" cy="27997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4800" y="4191000"/>
            <a:ext cx="8305800"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Services provided without parent or guardian present</a:t>
            </a:r>
          </a:p>
          <a:p>
            <a:pPr marL="285750" indent="-285750">
              <a:buFont typeface="Arial" panose="020B0604020202020204" pitchFamily="34" charset="0"/>
              <a:buChar char="•"/>
            </a:pPr>
            <a:r>
              <a:rPr lang="en-US" sz="2800" dirty="0"/>
              <a:t>Incorrect billing code</a:t>
            </a:r>
          </a:p>
          <a:p>
            <a:pPr marL="285750" indent="-285750">
              <a:buFont typeface="Arial" panose="020B0604020202020204" pitchFamily="34" charset="0"/>
              <a:buChar char="•"/>
            </a:pPr>
            <a:r>
              <a:rPr lang="en-US" sz="2800" dirty="0"/>
              <a:t>Others – services not on IFSP, services provided at higher frequency or for greater length than IFSP without appropriate documented explanation</a:t>
            </a:r>
          </a:p>
          <a:p>
            <a:endParaRPr lang="en-US" sz="2800" dirty="0"/>
          </a:p>
        </p:txBody>
      </p:sp>
    </p:spTree>
    <p:extLst>
      <p:ext uri="{BB962C8B-B14F-4D97-AF65-F5344CB8AC3E}">
        <p14:creationId xmlns:p14="http://schemas.microsoft.com/office/powerpoint/2010/main" val="925377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 – Further Review Findings</a:t>
            </a:r>
            <a:endParaRPr lang="en-US" dirty="0"/>
          </a:p>
        </p:txBody>
      </p:sp>
      <p:sp>
        <p:nvSpPr>
          <p:cNvPr id="3" name="Content Placeholder 2"/>
          <p:cNvSpPr>
            <a:spLocks noGrp="1"/>
          </p:cNvSpPr>
          <p:nvPr>
            <p:ph idx="1"/>
          </p:nvPr>
        </p:nvSpPr>
        <p:spPr>
          <a:xfrm>
            <a:off x="439918" y="1548353"/>
            <a:ext cx="8229600" cy="2057400"/>
          </a:xfrm>
        </p:spPr>
        <p:txBody>
          <a:bodyPr>
            <a:normAutofit/>
          </a:bodyPr>
          <a:lstStyle/>
          <a:p>
            <a:r>
              <a:rPr lang="en-US" dirty="0" smtClean="0"/>
              <a:t>Eligibility Determination Procedures</a:t>
            </a:r>
          </a:p>
          <a:p>
            <a:r>
              <a:rPr lang="en-US" dirty="0" smtClean="0"/>
              <a:t>Assessment Procedures </a:t>
            </a:r>
          </a:p>
          <a:p>
            <a:r>
              <a:rPr lang="en-US" dirty="0" smtClean="0"/>
              <a:t>Service Delivery and Documentation</a:t>
            </a:r>
          </a:p>
        </p:txBody>
      </p:sp>
      <p:pic>
        <p:nvPicPr>
          <p:cNvPr id="4" name="Picture 2" descr="C:\Users\Beth\Pictures\20140828\layers sunri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165" b="31082"/>
          <a:stretch/>
        </p:blipFill>
        <p:spPr bwMode="auto">
          <a:xfrm>
            <a:off x="439918" y="3590827"/>
            <a:ext cx="8458200" cy="3092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848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Encouraging Findings</a:t>
            </a:r>
            <a:endParaRPr lang="en-US" dirty="0"/>
          </a:p>
        </p:txBody>
      </p:sp>
      <p:pic>
        <p:nvPicPr>
          <p:cNvPr id="1026" name="Picture 2" descr="\\BA-38DC6C\Beth\Pictures\Favorite beach pics\morning starshine.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38940" b="21627"/>
          <a:stretch/>
        </p:blipFill>
        <p:spPr bwMode="auto">
          <a:xfrm>
            <a:off x="304800" y="3998897"/>
            <a:ext cx="8458200" cy="27620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1066800"/>
            <a:ext cx="7105087" cy="3323987"/>
          </a:xfrm>
          <a:prstGeom prst="rect">
            <a:avLst/>
          </a:prstGeom>
          <a:noFill/>
        </p:spPr>
        <p:txBody>
          <a:bodyPr wrap="none" rtlCol="0">
            <a:spAutoFit/>
          </a:bodyPr>
          <a:lstStyle/>
          <a:p>
            <a:pPr marL="285750" indent="-285750">
              <a:buFont typeface="Arial" panose="020B0604020202020204" pitchFamily="34" charset="0"/>
              <a:buChar char="•"/>
            </a:pPr>
            <a:r>
              <a:rPr lang="en-US" sz="3200" dirty="0" smtClean="0"/>
              <a:t>Local CQI/monitoring processes</a:t>
            </a:r>
          </a:p>
          <a:p>
            <a:pPr marL="285750" indent="-285750">
              <a:buFont typeface="Arial" panose="020B0604020202020204" pitchFamily="34" charset="0"/>
              <a:buChar char="•"/>
            </a:pPr>
            <a:r>
              <a:rPr lang="en-US" sz="3200" dirty="0" smtClean="0"/>
              <a:t>Integration of indicators in IFSP Process </a:t>
            </a:r>
          </a:p>
          <a:p>
            <a:pPr marL="285750" indent="-285750">
              <a:buFont typeface="Arial" panose="020B0604020202020204" pitchFamily="34" charset="0"/>
              <a:buChar char="•"/>
            </a:pPr>
            <a:r>
              <a:rPr lang="en-US" sz="3200" dirty="0" smtClean="0"/>
              <a:t>Ongoing Assessment</a:t>
            </a:r>
          </a:p>
          <a:p>
            <a:pPr marL="285750" indent="-285750">
              <a:buFont typeface="Arial" panose="020B0604020202020204" pitchFamily="34" charset="0"/>
              <a:buChar char="•"/>
            </a:pPr>
            <a:r>
              <a:rPr lang="en-US" sz="3200" dirty="0"/>
              <a:t>Team communication</a:t>
            </a:r>
          </a:p>
          <a:p>
            <a:pPr marL="285750" indent="-285750">
              <a:buFont typeface="Arial" panose="020B0604020202020204" pitchFamily="34" charset="0"/>
              <a:buChar char="•"/>
            </a:pPr>
            <a:r>
              <a:rPr lang="en-US" sz="3200" dirty="0" smtClean="0"/>
              <a:t>Coaching</a:t>
            </a:r>
          </a:p>
          <a:p>
            <a:pPr marL="285750" indent="-285750">
              <a:buFont typeface="Arial" panose="020B0604020202020204" pitchFamily="34" charset="0"/>
              <a:buChar char="•"/>
            </a:pPr>
            <a:r>
              <a:rPr lang="en-US" sz="3200" dirty="0" smtClean="0"/>
              <a:t>Service Coordination Practices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63742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TotalTime>
  <Words>1218</Words>
  <Application>Microsoft Office PowerPoint</Application>
  <PresentationFormat>On-screen Show (4:3)</PresentationFormat>
  <Paragraphs>117</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The Basics </vt:lpstr>
      <vt:lpstr>PowerPoint Presentation</vt:lpstr>
      <vt:lpstr>What’s Changed?</vt:lpstr>
      <vt:lpstr>What Triggers QMR Changes?</vt:lpstr>
      <vt:lpstr>QMR Process</vt:lpstr>
      <vt:lpstr>Retraction Reasons</vt:lpstr>
      <vt:lpstr>TA – Further Review Findings</vt:lpstr>
      <vt:lpstr>Encouraging Findings</vt:lpstr>
      <vt:lpstr>Recommendations for Local Systems</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Management Reviews</dc:title>
  <dc:creator>Beth</dc:creator>
  <cp:lastModifiedBy>Dana C</cp:lastModifiedBy>
  <cp:revision>42</cp:revision>
  <dcterms:created xsi:type="dcterms:W3CDTF">2014-08-22T01:15:45Z</dcterms:created>
  <dcterms:modified xsi:type="dcterms:W3CDTF">2014-10-23T20:35:40Z</dcterms:modified>
</cp:coreProperties>
</file>